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31"/>
  </p:notesMasterIdLst>
  <p:sldIdLst>
    <p:sldId id="256" r:id="rId3"/>
    <p:sldId id="264" r:id="rId4"/>
    <p:sldId id="260" r:id="rId5"/>
    <p:sldId id="258" r:id="rId6"/>
    <p:sldId id="259" r:id="rId7"/>
    <p:sldId id="262" r:id="rId8"/>
    <p:sldId id="261" r:id="rId9"/>
    <p:sldId id="279" r:id="rId10"/>
    <p:sldId id="265" r:id="rId11"/>
    <p:sldId id="266" r:id="rId12"/>
    <p:sldId id="267" r:id="rId13"/>
    <p:sldId id="27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68" r:id="rId23"/>
    <p:sldId id="286" r:id="rId24"/>
    <p:sldId id="287" r:id="rId25"/>
    <p:sldId id="280" r:id="rId26"/>
    <p:sldId id="285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922"/>
    <a:srgbClr val="B82B18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ABITURIENTŲ</a:t>
            </a:r>
            <a:r>
              <a:rPr lang="lt-LT" sz="24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IR VBE SKAIČIUS 2013–2018 METAIS</a:t>
            </a:r>
            <a:endParaRPr lang="lt-LT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'Abiturientų sk. ir diagr.'!$A$105</c:f>
              <c:strCache>
                <c:ptCount val="1"/>
                <c:pt idx="0">
                  <c:v>Abiturientų skaičius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888888888888888E-2"/>
                  <c:y val="-2.0833333333333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944444444444445E-2"/>
                      <c:h val="9.418999708369785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111220472440895E-2"/>
                  <c:y val="5.7870370370370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33333333333332E-2"/>
                      <c:h val="0.1064122193059200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6666776027996502E-2"/>
                  <c:y val="-4.6296114027413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999999999999995E-2"/>
                      <c:h val="0.1156714785651793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9444553805774284E-2"/>
                  <c:y val="8.1018518518518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555555555555558E-2"/>
                      <c:h val="0.1341899970836978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6666776027996509E-2"/>
                  <c:y val="-7.870352143482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66666666666667"/>
                      <c:h val="0.10178258967629045"/>
                    </c:manualLayout>
                  </c15:layout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'Abiturientų sk. ir diagr.'!$B$104:$G$104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'Abiturientų sk. ir diagr.'!$B$105:$G$105</c:f>
              <c:numCache>
                <c:formatCode>General</c:formatCode>
                <c:ptCount val="6"/>
                <c:pt idx="0">
                  <c:v>575</c:v>
                </c:pt>
                <c:pt idx="1">
                  <c:v>436</c:v>
                </c:pt>
                <c:pt idx="2">
                  <c:v>456</c:v>
                </c:pt>
                <c:pt idx="3">
                  <c:v>377</c:v>
                </c:pt>
                <c:pt idx="4">
                  <c:v>328</c:v>
                </c:pt>
                <c:pt idx="5">
                  <c:v>366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'Abiturientų sk. ir diagr.'!$A$106</c:f>
              <c:strCache>
                <c:ptCount val="1"/>
                <c:pt idx="0">
                  <c:v>Laikytų VBE skaičius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7777777777777779E-3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267E-3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4534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5555555555558E-3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111111111111112E-2"/>
                  <c:y val="-7.870370370370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70370370370370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'Abiturientų sk. ir diagr.'!$B$104:$G$104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'Abiturientų sk. ir diagr.'!$B$106:$G$106</c:f>
              <c:numCache>
                <c:formatCode>General</c:formatCode>
                <c:ptCount val="6"/>
                <c:pt idx="0">
                  <c:v>930</c:v>
                </c:pt>
                <c:pt idx="1">
                  <c:v>815</c:v>
                </c:pt>
                <c:pt idx="2">
                  <c:v>896</c:v>
                </c:pt>
                <c:pt idx="3">
                  <c:v>789</c:v>
                </c:pt>
                <c:pt idx="4">
                  <c:v>716</c:v>
                </c:pt>
                <c:pt idx="5">
                  <c:v>780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161120"/>
        <c:axId val="188161512"/>
      </c:lineChart>
      <c:catAx>
        <c:axId val="18816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88161512"/>
        <c:crosses val="autoZero"/>
        <c:auto val="1"/>
        <c:lblAlgn val="ctr"/>
        <c:lblOffset val="100"/>
        <c:noMultiLvlLbl val="0"/>
      </c:catAx>
      <c:valAx>
        <c:axId val="18816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8816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EGZAMINŲ,</a:t>
            </a:r>
            <a:r>
              <a:rPr lang="lt-LT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IŠLAIKYTŲ 86–100 BALŲ, PROCENTAS 2017–2018 METAIS</a:t>
            </a:r>
            <a:endParaRPr lang="lt-LT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'2017-2018 išlaik. pag. dalykus'!$B$81:$B$82</c:f>
              <c:strCache>
                <c:ptCount val="2"/>
                <c:pt idx="0">
                  <c:v>86–100 balų % </c:v>
                </c:pt>
                <c:pt idx="1">
                  <c:v>2017 m.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000000000000026E-2"/>
                  <c:y val="-0.1111111111111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666666666666691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33333333333381E-2"/>
                  <c:y val="-6.944444444444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835E-3"/>
                  <c:y val="-0.11574074074074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444444444444495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222222222222223E-2"/>
                  <c:y val="-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6666666666666666E-2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 išlaik. pag. dalykus'!$A$83:$A$92</c:f>
              <c:strCache>
                <c:ptCount val="10"/>
                <c:pt idx="0">
                  <c:v>Lietuvių kalba ir literatūra</c:v>
                </c:pt>
                <c:pt idx="1">
                  <c:v>Anglų kalba</c:v>
                </c:pt>
                <c:pt idx="2">
                  <c:v>Rusų kalba</c:v>
                </c:pt>
                <c:pt idx="3">
                  <c:v>Matematika</c:v>
                </c:pt>
                <c:pt idx="4">
                  <c:v>Informacinės technologijos</c:v>
                </c:pt>
                <c:pt idx="5">
                  <c:v>Biologija</c:v>
                </c:pt>
                <c:pt idx="6">
                  <c:v>Chemija</c:v>
                </c:pt>
                <c:pt idx="7">
                  <c:v>Fizika</c:v>
                </c:pt>
                <c:pt idx="8">
                  <c:v>Istorija</c:v>
                </c:pt>
                <c:pt idx="9">
                  <c:v>Geografija</c:v>
                </c:pt>
              </c:strCache>
            </c:strRef>
          </c:cat>
          <c:val>
            <c:numRef>
              <c:f>'2017-2018 išlaik. pag. dalykus'!$B$83:$B$92</c:f>
              <c:numCache>
                <c:formatCode>General</c:formatCode>
                <c:ptCount val="10"/>
                <c:pt idx="0">
                  <c:v>9.94</c:v>
                </c:pt>
                <c:pt idx="1">
                  <c:v>22.09</c:v>
                </c:pt>
                <c:pt idx="2">
                  <c:v>32</c:v>
                </c:pt>
                <c:pt idx="3">
                  <c:v>7.74</c:v>
                </c:pt>
                <c:pt idx="4">
                  <c:v>15.38</c:v>
                </c:pt>
                <c:pt idx="5">
                  <c:v>15.38</c:v>
                </c:pt>
                <c:pt idx="6">
                  <c:v>50</c:v>
                </c:pt>
                <c:pt idx="7">
                  <c:v>0</c:v>
                </c:pt>
                <c:pt idx="8">
                  <c:v>12.09</c:v>
                </c:pt>
                <c:pt idx="9">
                  <c:v>11.11</c:v>
                </c:pt>
              </c:numCache>
            </c:numRef>
          </c:val>
        </c:ser>
        <c:ser>
          <c:idx val="1"/>
          <c:order val="1"/>
          <c:tx>
            <c:strRef>
              <c:f>'2017-2018 išlaik. pag. dalykus'!$C$81:$C$82</c:f>
              <c:strCache>
                <c:ptCount val="2"/>
                <c:pt idx="0">
                  <c:v>86–100 balų % </c:v>
                </c:pt>
                <c:pt idx="1">
                  <c:v>2018 m.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3333333333072E-3"/>
                  <c:y val="-0.143518518518518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694471784776903E-2"/>
                  <c:y val="-0.185185185185185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888888888888841E-2"/>
                  <c:y val="-6.94444444444444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38,81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58333333333333E-2"/>
                  <c:y val="-9.72222222222221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88888888888889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333333333333332E-3"/>
                  <c:y val="-0.162037037037037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888888888888888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3888888888888888E-2"/>
                  <c:y val="-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1666666666666664E-2"/>
                  <c:y val="-9.25925925925926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 išlaik. pag. dalykus'!$A$83:$A$92</c:f>
              <c:strCache>
                <c:ptCount val="10"/>
                <c:pt idx="0">
                  <c:v>Lietuvių kalba ir literatūra</c:v>
                </c:pt>
                <c:pt idx="1">
                  <c:v>Anglų kalba</c:v>
                </c:pt>
                <c:pt idx="2">
                  <c:v>Rusų kalba</c:v>
                </c:pt>
                <c:pt idx="3">
                  <c:v>Matematika</c:v>
                </c:pt>
                <c:pt idx="4">
                  <c:v>Informacinės technologijos</c:v>
                </c:pt>
                <c:pt idx="5">
                  <c:v>Biologija</c:v>
                </c:pt>
                <c:pt idx="6">
                  <c:v>Chemija</c:v>
                </c:pt>
                <c:pt idx="7">
                  <c:v>Fizika</c:v>
                </c:pt>
                <c:pt idx="8">
                  <c:v>Istorija</c:v>
                </c:pt>
                <c:pt idx="9">
                  <c:v>Geografija</c:v>
                </c:pt>
              </c:strCache>
            </c:strRef>
          </c:cat>
          <c:val>
            <c:numRef>
              <c:f>'2017-2018 išlaik. pag. dalykus'!$C$83:$C$92</c:f>
              <c:numCache>
                <c:formatCode>General</c:formatCode>
                <c:ptCount val="10"/>
                <c:pt idx="0">
                  <c:v>4.1399999999999997</c:v>
                </c:pt>
                <c:pt idx="1">
                  <c:v>21.84</c:v>
                </c:pt>
                <c:pt idx="2">
                  <c:v>37.31</c:v>
                </c:pt>
                <c:pt idx="3">
                  <c:v>0.69</c:v>
                </c:pt>
                <c:pt idx="4">
                  <c:v>17.39</c:v>
                </c:pt>
                <c:pt idx="5">
                  <c:v>2.33</c:v>
                </c:pt>
                <c:pt idx="6">
                  <c:v>0</c:v>
                </c:pt>
                <c:pt idx="7">
                  <c:v>0</c:v>
                </c:pt>
                <c:pt idx="8">
                  <c:v>4.42</c:v>
                </c:pt>
                <c:pt idx="9">
                  <c:v>2.94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501200"/>
        <c:axId val="235501592"/>
        <c:axId val="0"/>
      </c:bar3DChart>
      <c:catAx>
        <c:axId val="23550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5501592"/>
        <c:crosses val="autoZero"/>
        <c:auto val="1"/>
        <c:lblAlgn val="ctr"/>
        <c:lblOffset val="100"/>
        <c:noMultiLvlLbl val="0"/>
      </c:catAx>
      <c:valAx>
        <c:axId val="2355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5501200"/>
        <c:crosses val="autoZero"/>
        <c:crossBetween val="between"/>
      </c:valAx>
      <c:spPr>
        <a:solidFill>
          <a:srgbClr val="E7E6E6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LIETUVIŲ</a:t>
            </a:r>
            <a:r>
              <a:rPr lang="lt-LT" sz="3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KALBA IR LITERATŪRA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'BE pagal lygius su diagr. '!$A$142</c:f>
              <c:strCache>
                <c:ptCount val="1"/>
                <c:pt idx="0">
                  <c:v>Lietuvių kalba ir literatūra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40,12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541666666666743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36,53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4,19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'BE pagal lygius su diagr. '!$B$140:$M$141</c:f>
              <c:multiLvlStrCache>
                <c:ptCount val="12"/>
                <c:lvl>
                  <c:pt idx="0">
                    <c:v>2015 m.</c:v>
                  </c:pt>
                  <c:pt idx="1">
                    <c:v>2016 m.</c:v>
                  </c:pt>
                  <c:pt idx="2">
                    <c:v>2017 m.</c:v>
                  </c:pt>
                  <c:pt idx="3">
                    <c:v>2018 m.</c:v>
                  </c:pt>
                  <c:pt idx="4">
                    <c:v>2015 m.</c:v>
                  </c:pt>
                  <c:pt idx="5">
                    <c:v>2016 m.</c:v>
                  </c:pt>
                  <c:pt idx="6">
                    <c:v>2017 m.</c:v>
                  </c:pt>
                  <c:pt idx="7">
                    <c:v>2018 m.</c:v>
                  </c:pt>
                  <c:pt idx="8">
                    <c:v>2015 m.</c:v>
                  </c:pt>
                  <c:pt idx="9">
                    <c:v>2016 m.</c:v>
                  </c:pt>
                  <c:pt idx="10">
                    <c:v>2017 m.</c:v>
                  </c:pt>
                  <c:pt idx="11">
                    <c:v>2018 m.</c:v>
                  </c:pt>
                </c:lvl>
                <c:lvl>
                  <c:pt idx="0">
                    <c:v>16–35 b.%</c:v>
                  </c:pt>
                  <c:pt idx="4">
                    <c:v>36–85 b. %</c:v>
                  </c:pt>
                  <c:pt idx="8">
                    <c:v>86–100 b.%  </c:v>
                  </c:pt>
                </c:lvl>
              </c:multiLvlStrCache>
            </c:multiLvlStrRef>
          </c:cat>
          <c:val>
            <c:numRef>
              <c:f>'BE pagal lygius su diagr. '!$B$142:$M$142</c:f>
              <c:numCache>
                <c:formatCode>General</c:formatCode>
                <c:ptCount val="12"/>
                <c:pt idx="0">
                  <c:v>42.27</c:v>
                </c:pt>
                <c:pt idx="1">
                  <c:v>45</c:v>
                </c:pt>
                <c:pt idx="2">
                  <c:v>48.45</c:v>
                </c:pt>
                <c:pt idx="3">
                  <c:v>39.049999999999997</c:v>
                </c:pt>
                <c:pt idx="4">
                  <c:v>32.47</c:v>
                </c:pt>
                <c:pt idx="5">
                  <c:v>34.44</c:v>
                </c:pt>
                <c:pt idx="6">
                  <c:v>29.19</c:v>
                </c:pt>
                <c:pt idx="7">
                  <c:v>36.090000000000003</c:v>
                </c:pt>
                <c:pt idx="8">
                  <c:v>8.25</c:v>
                </c:pt>
                <c:pt idx="9">
                  <c:v>9.44</c:v>
                </c:pt>
                <c:pt idx="10">
                  <c:v>9.94</c:v>
                </c:pt>
                <c:pt idx="11">
                  <c:v>4.1399999999999997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300504"/>
        <c:axId val="238300896"/>
        <c:axId val="0"/>
      </c:bar3DChart>
      <c:catAx>
        <c:axId val="23830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300896"/>
        <c:crosses val="autoZero"/>
        <c:auto val="1"/>
        <c:lblAlgn val="ctr"/>
        <c:lblOffset val="100"/>
        <c:noMultiLvlLbl val="0"/>
      </c:catAx>
      <c:valAx>
        <c:axId val="23830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300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ANGLŲ</a:t>
            </a:r>
            <a:r>
              <a:rPr lang="lt-LT" sz="3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KALBA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514681758530189E-2"/>
          <c:y val="0.10474540682414699"/>
          <c:w val="0.94706865157480313"/>
          <c:h val="0.777622193059200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'BE pagal lygius su diagr. '!$A$60</c:f>
              <c:strCache>
                <c:ptCount val="1"/>
                <c:pt idx="0">
                  <c:v>Anglų kalba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15,34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63,07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21,59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'BE pagal lygius su diagr. '!$B$58:$M$59</c:f>
              <c:multiLvlStrCache>
                <c:ptCount val="12"/>
                <c:lvl>
                  <c:pt idx="0">
                    <c:v>2015 m.</c:v>
                  </c:pt>
                  <c:pt idx="1">
                    <c:v>2016 m.</c:v>
                  </c:pt>
                  <c:pt idx="2">
                    <c:v>2017 m.</c:v>
                  </c:pt>
                  <c:pt idx="3">
                    <c:v>2018 m.</c:v>
                  </c:pt>
                  <c:pt idx="4">
                    <c:v>2015 m.</c:v>
                  </c:pt>
                  <c:pt idx="5">
                    <c:v>2016 m.</c:v>
                  </c:pt>
                  <c:pt idx="6">
                    <c:v>2017 m.</c:v>
                  </c:pt>
                  <c:pt idx="7">
                    <c:v>2018 m.</c:v>
                  </c:pt>
                  <c:pt idx="8">
                    <c:v>2015 m.</c:v>
                  </c:pt>
                  <c:pt idx="9">
                    <c:v>2016 m.</c:v>
                  </c:pt>
                  <c:pt idx="10">
                    <c:v>2017 m.</c:v>
                  </c:pt>
                  <c:pt idx="11">
                    <c:v>2018 m.</c:v>
                  </c:pt>
                </c:lvl>
                <c:lvl>
                  <c:pt idx="0">
                    <c:v>16–35 b.%</c:v>
                  </c:pt>
                  <c:pt idx="4">
                    <c:v>36–85 b. %</c:v>
                  </c:pt>
                  <c:pt idx="8">
                    <c:v>86–100 b.%  </c:v>
                  </c:pt>
                </c:lvl>
              </c:multiLvlStrCache>
            </c:multiLvlStrRef>
          </c:cat>
          <c:val>
            <c:numRef>
              <c:f>'BE pagal lygius su diagr. '!$B$60:$M$60</c:f>
              <c:numCache>
                <c:formatCode>General</c:formatCode>
                <c:ptCount val="12"/>
                <c:pt idx="0">
                  <c:v>15</c:v>
                </c:pt>
                <c:pt idx="1">
                  <c:v>16.97</c:v>
                </c:pt>
                <c:pt idx="2">
                  <c:v>20.93</c:v>
                </c:pt>
                <c:pt idx="3">
                  <c:v>14.94</c:v>
                </c:pt>
                <c:pt idx="4">
                  <c:v>68.5</c:v>
                </c:pt>
                <c:pt idx="5">
                  <c:v>61.21</c:v>
                </c:pt>
                <c:pt idx="6">
                  <c:v>54.07</c:v>
                </c:pt>
                <c:pt idx="7">
                  <c:v>63.22</c:v>
                </c:pt>
                <c:pt idx="8">
                  <c:v>16</c:v>
                </c:pt>
                <c:pt idx="9">
                  <c:v>18.97</c:v>
                </c:pt>
                <c:pt idx="10">
                  <c:v>22.09</c:v>
                </c:pt>
                <c:pt idx="11">
                  <c:v>21.84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301680"/>
        <c:axId val="238302072"/>
        <c:axId val="0"/>
      </c:bar3DChart>
      <c:catAx>
        <c:axId val="23830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302072"/>
        <c:crosses val="autoZero"/>
        <c:auto val="1"/>
        <c:lblAlgn val="ctr"/>
        <c:lblOffset val="100"/>
        <c:noMultiLvlLbl val="0"/>
      </c:catAx>
      <c:valAx>
        <c:axId val="23830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30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RUSŲ</a:t>
            </a:r>
            <a:r>
              <a:rPr lang="lt-LT" sz="3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KALBA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'BE pagal lygius su diagr. '!$A$65</c:f>
              <c:strCache>
                <c:ptCount val="1"/>
                <c:pt idx="0">
                  <c:v>Rusų kalba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2,99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56,72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38,81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'BE pagal lygius su diagr. '!$B$63:$M$64</c:f>
              <c:multiLvlStrCache>
                <c:ptCount val="12"/>
                <c:lvl>
                  <c:pt idx="0">
                    <c:v>2015 m.</c:v>
                  </c:pt>
                  <c:pt idx="1">
                    <c:v>2016 m.</c:v>
                  </c:pt>
                  <c:pt idx="2">
                    <c:v>2017 m.</c:v>
                  </c:pt>
                  <c:pt idx="3">
                    <c:v>2018 m.</c:v>
                  </c:pt>
                  <c:pt idx="4">
                    <c:v>2015 m.</c:v>
                  </c:pt>
                  <c:pt idx="5">
                    <c:v>2016 m.</c:v>
                  </c:pt>
                  <c:pt idx="6">
                    <c:v>2017 m.</c:v>
                  </c:pt>
                  <c:pt idx="7">
                    <c:v>2018 m.</c:v>
                  </c:pt>
                  <c:pt idx="8">
                    <c:v>2015 m.</c:v>
                  </c:pt>
                  <c:pt idx="9">
                    <c:v>2016 m.</c:v>
                  </c:pt>
                  <c:pt idx="10">
                    <c:v>2017 m.</c:v>
                  </c:pt>
                  <c:pt idx="11">
                    <c:v>2018 m.</c:v>
                  </c:pt>
                </c:lvl>
                <c:lvl>
                  <c:pt idx="0">
                    <c:v>16–35 b.%</c:v>
                  </c:pt>
                  <c:pt idx="4">
                    <c:v>36–85 b. %</c:v>
                  </c:pt>
                  <c:pt idx="8">
                    <c:v>86–100 b.%  </c:v>
                  </c:pt>
                </c:lvl>
              </c:multiLvlStrCache>
            </c:multiLvlStrRef>
          </c:cat>
          <c:val>
            <c:numRef>
              <c:f>'BE pagal lygius su diagr. '!$B$65:$M$65</c:f>
              <c:numCache>
                <c:formatCode>General</c:formatCode>
                <c:ptCount val="12"/>
                <c:pt idx="0">
                  <c:v>11.46</c:v>
                </c:pt>
                <c:pt idx="1">
                  <c:v>11.54</c:v>
                </c:pt>
                <c:pt idx="2">
                  <c:v>6</c:v>
                </c:pt>
                <c:pt idx="3">
                  <c:v>4.4800000000000004</c:v>
                </c:pt>
                <c:pt idx="4">
                  <c:v>75</c:v>
                </c:pt>
                <c:pt idx="5">
                  <c:v>44.45</c:v>
                </c:pt>
                <c:pt idx="6">
                  <c:v>62</c:v>
                </c:pt>
                <c:pt idx="7">
                  <c:v>56.72</c:v>
                </c:pt>
                <c:pt idx="8">
                  <c:v>12.37</c:v>
                </c:pt>
                <c:pt idx="9">
                  <c:v>30.77</c:v>
                </c:pt>
                <c:pt idx="10">
                  <c:v>32</c:v>
                </c:pt>
                <c:pt idx="11">
                  <c:v>37.31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303248"/>
        <c:axId val="238303640"/>
        <c:axId val="0"/>
      </c:bar3DChart>
      <c:catAx>
        <c:axId val="23830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303640"/>
        <c:crosses val="autoZero"/>
        <c:auto val="1"/>
        <c:lblAlgn val="ctr"/>
        <c:lblOffset val="100"/>
        <c:noMultiLvlLbl val="0"/>
      </c:catAx>
      <c:valAx>
        <c:axId val="238303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30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ATEMATIKA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'BE pagal lygius su diagr. '!$A$80</c:f>
              <c:strCache>
                <c:ptCount val="1"/>
                <c:pt idx="0">
                  <c:v>Matematika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64,34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14,69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0,70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'BE pagal lygius su diagr. '!$B$78:$M$79</c:f>
              <c:multiLvlStrCache>
                <c:ptCount val="12"/>
                <c:lvl>
                  <c:pt idx="0">
                    <c:v>2015 m.</c:v>
                  </c:pt>
                  <c:pt idx="1">
                    <c:v>2016 m.</c:v>
                  </c:pt>
                  <c:pt idx="2">
                    <c:v>2017 m.</c:v>
                  </c:pt>
                  <c:pt idx="3">
                    <c:v>2018 m.</c:v>
                  </c:pt>
                  <c:pt idx="4">
                    <c:v>2015 m.</c:v>
                  </c:pt>
                  <c:pt idx="5">
                    <c:v>2016 m.</c:v>
                  </c:pt>
                  <c:pt idx="6">
                    <c:v>2017 m.</c:v>
                  </c:pt>
                  <c:pt idx="7">
                    <c:v>2018 m.</c:v>
                  </c:pt>
                  <c:pt idx="8">
                    <c:v>2015 m.</c:v>
                  </c:pt>
                  <c:pt idx="9">
                    <c:v>2016 m.</c:v>
                  </c:pt>
                  <c:pt idx="10">
                    <c:v>2017 m.</c:v>
                  </c:pt>
                  <c:pt idx="11">
                    <c:v>2018 m.</c:v>
                  </c:pt>
                </c:lvl>
                <c:lvl>
                  <c:pt idx="0">
                    <c:v>16–35 b.%</c:v>
                  </c:pt>
                  <c:pt idx="4">
                    <c:v>36–85 b. %</c:v>
                  </c:pt>
                  <c:pt idx="8">
                    <c:v>86–100 b.%  </c:v>
                  </c:pt>
                </c:lvl>
              </c:multiLvlStrCache>
            </c:multiLvlStrRef>
          </c:cat>
          <c:val>
            <c:numRef>
              <c:f>'BE pagal lygius su diagr. '!$B$80:$M$80</c:f>
              <c:numCache>
                <c:formatCode>General</c:formatCode>
                <c:ptCount val="12"/>
                <c:pt idx="0">
                  <c:v>47.76</c:v>
                </c:pt>
                <c:pt idx="1">
                  <c:v>52.17</c:v>
                </c:pt>
                <c:pt idx="2">
                  <c:v>46.45</c:v>
                </c:pt>
                <c:pt idx="3">
                  <c:v>64.58</c:v>
                </c:pt>
                <c:pt idx="4">
                  <c:v>38.81</c:v>
                </c:pt>
                <c:pt idx="5">
                  <c:v>31.88</c:v>
                </c:pt>
                <c:pt idx="6">
                  <c:v>32.9</c:v>
                </c:pt>
                <c:pt idx="7">
                  <c:v>14.58</c:v>
                </c:pt>
                <c:pt idx="8">
                  <c:v>3.73</c:v>
                </c:pt>
                <c:pt idx="9">
                  <c:v>2.9</c:v>
                </c:pt>
                <c:pt idx="10">
                  <c:v>7.74</c:v>
                </c:pt>
                <c:pt idx="11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318824"/>
        <c:axId val="233319216"/>
        <c:axId val="0"/>
      </c:bar3DChart>
      <c:catAx>
        <c:axId val="23331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3319216"/>
        <c:crosses val="autoZero"/>
        <c:auto val="1"/>
        <c:lblAlgn val="ctr"/>
        <c:lblOffset val="100"/>
        <c:noMultiLvlLbl val="0"/>
      </c:catAx>
      <c:valAx>
        <c:axId val="23331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3318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INFORMACINĖS</a:t>
            </a:r>
            <a:r>
              <a:rPr lang="lt-LT" sz="3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TECHNOLOGIJOS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'BE pagal lygius su diagr. '!$A$85</c:f>
              <c:strCache>
                <c:ptCount val="1"/>
                <c:pt idx="0">
                  <c:v>Informacinės technologijos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'BE pagal lygius su diagr. '!$B$83:$M$84</c:f>
              <c:multiLvlStrCache>
                <c:ptCount val="12"/>
                <c:lvl>
                  <c:pt idx="0">
                    <c:v>2015 m.</c:v>
                  </c:pt>
                  <c:pt idx="1">
                    <c:v>2016 m.</c:v>
                  </c:pt>
                  <c:pt idx="2">
                    <c:v>2017 m.</c:v>
                  </c:pt>
                  <c:pt idx="3">
                    <c:v>2018 m.</c:v>
                  </c:pt>
                  <c:pt idx="4">
                    <c:v>2015 m.</c:v>
                  </c:pt>
                  <c:pt idx="5">
                    <c:v>2016 m.</c:v>
                  </c:pt>
                  <c:pt idx="6">
                    <c:v>2017 m.</c:v>
                  </c:pt>
                  <c:pt idx="7">
                    <c:v>2018 m. </c:v>
                  </c:pt>
                  <c:pt idx="8">
                    <c:v>2015 m.</c:v>
                  </c:pt>
                  <c:pt idx="9">
                    <c:v>2016 m.</c:v>
                  </c:pt>
                  <c:pt idx="10">
                    <c:v>2017 m.</c:v>
                  </c:pt>
                  <c:pt idx="11">
                    <c:v>2018 m. </c:v>
                  </c:pt>
                </c:lvl>
                <c:lvl>
                  <c:pt idx="0">
                    <c:v>16–35 b.%</c:v>
                  </c:pt>
                  <c:pt idx="4">
                    <c:v>36–85 b. %</c:v>
                  </c:pt>
                  <c:pt idx="8">
                    <c:v>86–100 b.%  </c:v>
                  </c:pt>
                </c:lvl>
              </c:multiLvlStrCache>
            </c:multiLvlStrRef>
          </c:cat>
          <c:val>
            <c:numRef>
              <c:f>'BE pagal lygius su diagr. '!$B$85:$M$85</c:f>
              <c:numCache>
                <c:formatCode>General</c:formatCode>
                <c:ptCount val="12"/>
                <c:pt idx="0">
                  <c:v>65</c:v>
                </c:pt>
                <c:pt idx="1">
                  <c:v>46.15</c:v>
                </c:pt>
                <c:pt idx="2">
                  <c:v>23.08</c:v>
                </c:pt>
                <c:pt idx="3">
                  <c:v>56.52</c:v>
                </c:pt>
                <c:pt idx="4">
                  <c:v>10</c:v>
                </c:pt>
                <c:pt idx="5">
                  <c:v>23.08</c:v>
                </c:pt>
                <c:pt idx="6">
                  <c:v>46.15</c:v>
                </c:pt>
                <c:pt idx="7">
                  <c:v>17.39</c:v>
                </c:pt>
                <c:pt idx="8">
                  <c:v>15</c:v>
                </c:pt>
                <c:pt idx="9">
                  <c:v>15.38</c:v>
                </c:pt>
                <c:pt idx="10">
                  <c:v>15.38</c:v>
                </c:pt>
                <c:pt idx="11">
                  <c:v>17.39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320000"/>
        <c:axId val="233320392"/>
        <c:axId val="0"/>
      </c:bar3DChart>
      <c:catAx>
        <c:axId val="23332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3320392"/>
        <c:crosses val="autoZero"/>
        <c:auto val="1"/>
        <c:lblAlgn val="ctr"/>
        <c:lblOffset val="100"/>
        <c:noMultiLvlLbl val="0"/>
      </c:catAx>
      <c:valAx>
        <c:axId val="23332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332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IOLOGIJA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'BE pagal lygius su diagr. '!$A$90</c:f>
              <c:strCache>
                <c:ptCount val="1"/>
                <c:pt idx="0">
                  <c:v>Biologija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46,34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48,78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2,44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'BE pagal lygius su diagr. '!$B$88:$M$89</c:f>
              <c:multiLvlStrCache>
                <c:ptCount val="12"/>
                <c:lvl>
                  <c:pt idx="0">
                    <c:v>2015 m.</c:v>
                  </c:pt>
                  <c:pt idx="1">
                    <c:v>2016 m.</c:v>
                  </c:pt>
                  <c:pt idx="2">
                    <c:v>2017 m.</c:v>
                  </c:pt>
                  <c:pt idx="3">
                    <c:v>2018 m. </c:v>
                  </c:pt>
                  <c:pt idx="4">
                    <c:v>2015 m.</c:v>
                  </c:pt>
                  <c:pt idx="5">
                    <c:v>2016 m.</c:v>
                  </c:pt>
                  <c:pt idx="6">
                    <c:v>2017 m.</c:v>
                  </c:pt>
                  <c:pt idx="7">
                    <c:v>2018 m.</c:v>
                  </c:pt>
                  <c:pt idx="8">
                    <c:v>2015 m.</c:v>
                  </c:pt>
                  <c:pt idx="9">
                    <c:v>2016 m.</c:v>
                  </c:pt>
                  <c:pt idx="10">
                    <c:v>2017 m.</c:v>
                  </c:pt>
                  <c:pt idx="11">
                    <c:v>2018 m.</c:v>
                  </c:pt>
                </c:lvl>
                <c:lvl>
                  <c:pt idx="0">
                    <c:v>16–35 b.%</c:v>
                  </c:pt>
                  <c:pt idx="4">
                    <c:v>36–85 b. %</c:v>
                  </c:pt>
                  <c:pt idx="8">
                    <c:v>86–100 b.%  </c:v>
                  </c:pt>
                </c:lvl>
              </c:multiLvlStrCache>
            </c:multiLvlStrRef>
          </c:cat>
          <c:val>
            <c:numRef>
              <c:f>'BE pagal lygius su diagr. '!$B$90:$M$90</c:f>
              <c:numCache>
                <c:formatCode>General</c:formatCode>
                <c:ptCount val="12"/>
                <c:pt idx="0">
                  <c:v>37.700000000000003</c:v>
                </c:pt>
                <c:pt idx="1">
                  <c:v>28.57</c:v>
                </c:pt>
                <c:pt idx="2">
                  <c:v>46.15</c:v>
                </c:pt>
                <c:pt idx="3">
                  <c:v>46.51</c:v>
                </c:pt>
                <c:pt idx="4">
                  <c:v>50.82</c:v>
                </c:pt>
                <c:pt idx="5">
                  <c:v>57.14</c:v>
                </c:pt>
                <c:pt idx="6">
                  <c:v>34.619999999999997</c:v>
                </c:pt>
                <c:pt idx="7">
                  <c:v>48.84</c:v>
                </c:pt>
                <c:pt idx="8">
                  <c:v>6.56</c:v>
                </c:pt>
                <c:pt idx="9">
                  <c:v>8.16</c:v>
                </c:pt>
                <c:pt idx="10">
                  <c:v>15.38</c:v>
                </c:pt>
                <c:pt idx="11">
                  <c:v>2.33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284944"/>
        <c:axId val="238285336"/>
        <c:axId val="0"/>
      </c:bar3DChart>
      <c:catAx>
        <c:axId val="23828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285336"/>
        <c:crosses val="autoZero"/>
        <c:auto val="1"/>
        <c:lblAlgn val="ctr"/>
        <c:lblOffset val="100"/>
        <c:noMultiLvlLbl val="0"/>
      </c:catAx>
      <c:valAx>
        <c:axId val="23828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28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HEMIJA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'BE pagal lygius su diagr. '!$A$101</c:f>
              <c:strCache>
                <c:ptCount val="1"/>
                <c:pt idx="0">
                  <c:v>Chemija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'BE pagal lygius su diagr. '!$B$99:$M$100</c:f>
              <c:multiLvlStrCache>
                <c:ptCount val="12"/>
                <c:lvl>
                  <c:pt idx="0">
                    <c:v>2015 m.</c:v>
                  </c:pt>
                  <c:pt idx="1">
                    <c:v>2016 m.</c:v>
                  </c:pt>
                  <c:pt idx="2">
                    <c:v>2017 m.</c:v>
                  </c:pt>
                  <c:pt idx="3">
                    <c:v>2018 m.</c:v>
                  </c:pt>
                  <c:pt idx="4">
                    <c:v>2015 m.</c:v>
                  </c:pt>
                  <c:pt idx="5">
                    <c:v>2016 m.</c:v>
                  </c:pt>
                  <c:pt idx="6">
                    <c:v>2017 m.</c:v>
                  </c:pt>
                  <c:pt idx="7">
                    <c:v>2018 m.</c:v>
                  </c:pt>
                  <c:pt idx="8">
                    <c:v>2015 m.</c:v>
                  </c:pt>
                  <c:pt idx="9">
                    <c:v>2016 m.</c:v>
                  </c:pt>
                  <c:pt idx="10">
                    <c:v>2017 m.</c:v>
                  </c:pt>
                  <c:pt idx="11">
                    <c:v>2018 m.</c:v>
                  </c:pt>
                </c:lvl>
                <c:lvl>
                  <c:pt idx="0">
                    <c:v>16–35 b.%</c:v>
                  </c:pt>
                  <c:pt idx="4">
                    <c:v>36–85 b. %</c:v>
                  </c:pt>
                  <c:pt idx="8">
                    <c:v>86–100 b.%  </c:v>
                  </c:pt>
                </c:lvl>
              </c:multiLvlStrCache>
            </c:multiLvlStrRef>
          </c:cat>
          <c:val>
            <c:numRef>
              <c:f>'BE pagal lygius su diagr. '!$B$101:$M$101</c:f>
              <c:numCache>
                <c:formatCode>General</c:formatCode>
                <c:ptCount val="12"/>
                <c:pt idx="0">
                  <c:v>33.33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55.56</c:v>
                </c:pt>
                <c:pt idx="5">
                  <c:v>80</c:v>
                </c:pt>
                <c:pt idx="6">
                  <c:v>50</c:v>
                </c:pt>
                <c:pt idx="7">
                  <c:v>100</c:v>
                </c:pt>
                <c:pt idx="8">
                  <c:v>0</c:v>
                </c:pt>
                <c:pt idx="9">
                  <c:v>0</c:v>
                </c:pt>
                <c:pt idx="10">
                  <c:v>50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7895416"/>
        <c:axId val="397895808"/>
        <c:axId val="0"/>
      </c:bar3DChart>
      <c:catAx>
        <c:axId val="39789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97895808"/>
        <c:crosses val="autoZero"/>
        <c:auto val="1"/>
        <c:lblAlgn val="ctr"/>
        <c:lblOffset val="100"/>
        <c:noMultiLvlLbl val="0"/>
      </c:catAx>
      <c:valAx>
        <c:axId val="39789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9789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IZIKA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'BE pagal lygius su diagr. '!$A$109</c:f>
              <c:strCache>
                <c:ptCount val="1"/>
                <c:pt idx="0">
                  <c:v>Fizika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'BE pagal lygius su diagr. '!$B$107:$M$108</c:f>
              <c:multiLvlStrCache>
                <c:ptCount val="12"/>
                <c:lvl>
                  <c:pt idx="0">
                    <c:v>2015 m.</c:v>
                  </c:pt>
                  <c:pt idx="1">
                    <c:v>2016 m.</c:v>
                  </c:pt>
                  <c:pt idx="2">
                    <c:v>2017 m.</c:v>
                  </c:pt>
                  <c:pt idx="3">
                    <c:v>2018 m.</c:v>
                  </c:pt>
                  <c:pt idx="4">
                    <c:v>2015 m.</c:v>
                  </c:pt>
                  <c:pt idx="5">
                    <c:v>2016 m.</c:v>
                  </c:pt>
                  <c:pt idx="6">
                    <c:v>2017 m.</c:v>
                  </c:pt>
                  <c:pt idx="7">
                    <c:v>2018 m.</c:v>
                  </c:pt>
                  <c:pt idx="8">
                    <c:v>2015 m.</c:v>
                  </c:pt>
                  <c:pt idx="9">
                    <c:v>2016 m.</c:v>
                  </c:pt>
                  <c:pt idx="10">
                    <c:v>2017 m.</c:v>
                  </c:pt>
                  <c:pt idx="11">
                    <c:v>2018 m.</c:v>
                  </c:pt>
                </c:lvl>
                <c:lvl>
                  <c:pt idx="0">
                    <c:v>16–35 b.%</c:v>
                  </c:pt>
                  <c:pt idx="4">
                    <c:v>36–85 b. %</c:v>
                  </c:pt>
                  <c:pt idx="8">
                    <c:v>86–100 b.%  </c:v>
                  </c:pt>
                </c:lvl>
              </c:multiLvlStrCache>
            </c:multiLvlStrRef>
          </c:cat>
          <c:val>
            <c:numRef>
              <c:f>'BE pagal lygius su diagr. '!$B$109:$M$109</c:f>
              <c:numCache>
                <c:formatCode>General</c:formatCode>
                <c:ptCount val="12"/>
                <c:pt idx="0">
                  <c:v>63.16</c:v>
                </c:pt>
                <c:pt idx="1">
                  <c:v>40</c:v>
                </c:pt>
                <c:pt idx="2">
                  <c:v>22.22</c:v>
                </c:pt>
                <c:pt idx="3">
                  <c:v>71.430000000000007</c:v>
                </c:pt>
                <c:pt idx="4">
                  <c:v>36.840000000000003</c:v>
                </c:pt>
                <c:pt idx="5">
                  <c:v>60</c:v>
                </c:pt>
                <c:pt idx="6">
                  <c:v>77.78</c:v>
                </c:pt>
                <c:pt idx="7">
                  <c:v>21.43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7896200"/>
        <c:axId val="397896592"/>
        <c:axId val="0"/>
      </c:bar3DChart>
      <c:catAx>
        <c:axId val="39789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97896592"/>
        <c:crosses val="autoZero"/>
        <c:auto val="1"/>
        <c:lblAlgn val="ctr"/>
        <c:lblOffset val="100"/>
        <c:noMultiLvlLbl val="0"/>
      </c:catAx>
      <c:valAx>
        <c:axId val="39789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97896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STORIJA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'BE pagal lygius su diagr. '!$A$117</c:f>
              <c:strCache>
                <c:ptCount val="1"/>
                <c:pt idx="0">
                  <c:v>Istorija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'BE pagal lygius su diagr. '!$B$115:$M$116</c:f>
              <c:multiLvlStrCache>
                <c:ptCount val="12"/>
                <c:lvl>
                  <c:pt idx="0">
                    <c:v>2015 m.</c:v>
                  </c:pt>
                  <c:pt idx="1">
                    <c:v>2016 m.</c:v>
                  </c:pt>
                  <c:pt idx="2">
                    <c:v>2017 m.</c:v>
                  </c:pt>
                  <c:pt idx="3">
                    <c:v>2018 M.</c:v>
                  </c:pt>
                  <c:pt idx="4">
                    <c:v>2015 m.</c:v>
                  </c:pt>
                  <c:pt idx="5">
                    <c:v>2016 m.</c:v>
                  </c:pt>
                  <c:pt idx="6">
                    <c:v>2017 m.</c:v>
                  </c:pt>
                  <c:pt idx="7">
                    <c:v>2018 M.</c:v>
                  </c:pt>
                  <c:pt idx="8">
                    <c:v>2015 m.</c:v>
                  </c:pt>
                  <c:pt idx="9">
                    <c:v>2016 m.</c:v>
                  </c:pt>
                  <c:pt idx="10">
                    <c:v>2017 m.</c:v>
                  </c:pt>
                  <c:pt idx="11">
                    <c:v>2018 M.</c:v>
                  </c:pt>
                </c:lvl>
                <c:lvl>
                  <c:pt idx="0">
                    <c:v>16–35 b.%</c:v>
                  </c:pt>
                  <c:pt idx="4">
                    <c:v>36–85 b. %</c:v>
                  </c:pt>
                  <c:pt idx="8">
                    <c:v>86–100 b.%  </c:v>
                  </c:pt>
                </c:lvl>
              </c:multiLvlStrCache>
            </c:multiLvlStrRef>
          </c:cat>
          <c:val>
            <c:numRef>
              <c:f>'BE pagal lygius su diagr. '!$B$117:$M$117</c:f>
              <c:numCache>
                <c:formatCode>General</c:formatCode>
                <c:ptCount val="12"/>
                <c:pt idx="0">
                  <c:v>35.56</c:v>
                </c:pt>
                <c:pt idx="1">
                  <c:v>45.69</c:v>
                </c:pt>
                <c:pt idx="2">
                  <c:v>30.77</c:v>
                </c:pt>
                <c:pt idx="3">
                  <c:v>52.21</c:v>
                </c:pt>
                <c:pt idx="4">
                  <c:v>54.81</c:v>
                </c:pt>
                <c:pt idx="5">
                  <c:v>50.86</c:v>
                </c:pt>
                <c:pt idx="6">
                  <c:v>57.14</c:v>
                </c:pt>
                <c:pt idx="7">
                  <c:v>38.94</c:v>
                </c:pt>
                <c:pt idx="8">
                  <c:v>8.89</c:v>
                </c:pt>
                <c:pt idx="9">
                  <c:v>3.45</c:v>
                </c:pt>
                <c:pt idx="10">
                  <c:v>12.09</c:v>
                </c:pt>
                <c:pt idx="11">
                  <c:v>4.42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7897376"/>
        <c:axId val="397897768"/>
        <c:axId val="0"/>
      </c:bar3DChart>
      <c:catAx>
        <c:axId val="39789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97897768"/>
        <c:crosses val="autoZero"/>
        <c:auto val="1"/>
        <c:lblAlgn val="ctr"/>
        <c:lblOffset val="100"/>
        <c:noMultiLvlLbl val="0"/>
      </c:catAx>
      <c:valAx>
        <c:axId val="39789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9789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ABITURIENTŲ</a:t>
            </a:r>
            <a:r>
              <a:rPr lang="lt-LT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SKAIČIUS 2012–2018 METAIS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'Abiturientų sk. ir diagr.'!$B$4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'Abiturientų sk. ir diagr.'!$A$5:$A$16</c:f>
              <c:strCache>
                <c:ptCount val="12"/>
                <c:pt idx="0">
                  <c:v>Aukštadvario gimn.</c:v>
                </c:pt>
                <c:pt idx="1">
                  <c:v>Versmės gimn.</c:v>
                </c:pt>
                <c:pt idx="2">
                  <c:v>H. Sekevičiaus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Medeinos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diagr.'!$B$5:$B$16</c:f>
              <c:numCache>
                <c:formatCode>General</c:formatCode>
                <c:ptCount val="12"/>
                <c:pt idx="0">
                  <c:v>23</c:v>
                </c:pt>
                <c:pt idx="1">
                  <c:v>54</c:v>
                </c:pt>
                <c:pt idx="2">
                  <c:v>24</c:v>
                </c:pt>
                <c:pt idx="3">
                  <c:v>86</c:v>
                </c:pt>
                <c:pt idx="4">
                  <c:v>36</c:v>
                </c:pt>
                <c:pt idx="5">
                  <c:v>15</c:v>
                </c:pt>
                <c:pt idx="6">
                  <c:v>15</c:v>
                </c:pt>
                <c:pt idx="7">
                  <c:v>45</c:v>
                </c:pt>
                <c:pt idx="8">
                  <c:v>24</c:v>
                </c:pt>
                <c:pt idx="9">
                  <c:v>117</c:v>
                </c:pt>
                <c:pt idx="10">
                  <c:v>193</c:v>
                </c:pt>
                <c:pt idx="11">
                  <c:v>632</c:v>
                </c:pt>
              </c:numCache>
            </c:numRef>
          </c:val>
        </c:ser>
        <c:ser>
          <c:idx val="1"/>
          <c:order val="1"/>
          <c:tx>
            <c:strRef>
              <c:f>'Abiturientų sk. ir diagr.'!$C$4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'Abiturientų sk. ir diagr.'!$A$5:$A$16</c:f>
              <c:strCache>
                <c:ptCount val="12"/>
                <c:pt idx="0">
                  <c:v>Aukštadvario gimn.</c:v>
                </c:pt>
                <c:pt idx="1">
                  <c:v>Versmės gimn.</c:v>
                </c:pt>
                <c:pt idx="2">
                  <c:v>H. Sekevičiaus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Medeinos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diagr.'!$C$5:$C$16</c:f>
              <c:numCache>
                <c:formatCode>General</c:formatCode>
                <c:ptCount val="12"/>
                <c:pt idx="0">
                  <c:v>17</c:v>
                </c:pt>
                <c:pt idx="1">
                  <c:v>39</c:v>
                </c:pt>
                <c:pt idx="2">
                  <c:v>16</c:v>
                </c:pt>
                <c:pt idx="3">
                  <c:v>89</c:v>
                </c:pt>
                <c:pt idx="4">
                  <c:v>23</c:v>
                </c:pt>
                <c:pt idx="5">
                  <c:v>14</c:v>
                </c:pt>
                <c:pt idx="6">
                  <c:v>9</c:v>
                </c:pt>
                <c:pt idx="7">
                  <c:v>18</c:v>
                </c:pt>
                <c:pt idx="8">
                  <c:v>19</c:v>
                </c:pt>
                <c:pt idx="9">
                  <c:v>92</c:v>
                </c:pt>
                <c:pt idx="10">
                  <c:v>239</c:v>
                </c:pt>
                <c:pt idx="11">
                  <c:v>575</c:v>
                </c:pt>
              </c:numCache>
            </c:numRef>
          </c:val>
        </c:ser>
        <c:ser>
          <c:idx val="2"/>
          <c:order val="2"/>
          <c:tx>
            <c:strRef>
              <c:f>'Abiturientų sk. ir diagr.'!$D$4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'Abiturientų sk. ir diagr.'!$A$5:$A$16</c:f>
              <c:strCache>
                <c:ptCount val="12"/>
                <c:pt idx="0">
                  <c:v>Aukštadvario gimn.</c:v>
                </c:pt>
                <c:pt idx="1">
                  <c:v>Versmės gimn.</c:v>
                </c:pt>
                <c:pt idx="2">
                  <c:v>H. Sekevičiaus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Medeinos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diagr.'!$D$5:$D$16</c:f>
              <c:numCache>
                <c:formatCode>General</c:formatCode>
                <c:ptCount val="12"/>
                <c:pt idx="0">
                  <c:v>20</c:v>
                </c:pt>
                <c:pt idx="1">
                  <c:v>19</c:v>
                </c:pt>
                <c:pt idx="2">
                  <c:v>23</c:v>
                </c:pt>
                <c:pt idx="3">
                  <c:v>60</c:v>
                </c:pt>
                <c:pt idx="4">
                  <c:v>14</c:v>
                </c:pt>
                <c:pt idx="5">
                  <c:v>15</c:v>
                </c:pt>
                <c:pt idx="6">
                  <c:v>7</c:v>
                </c:pt>
                <c:pt idx="7">
                  <c:v>28</c:v>
                </c:pt>
                <c:pt idx="8">
                  <c:v>15</c:v>
                </c:pt>
                <c:pt idx="9">
                  <c:v>80</c:v>
                </c:pt>
                <c:pt idx="10">
                  <c:v>155</c:v>
                </c:pt>
                <c:pt idx="11">
                  <c:v>436</c:v>
                </c:pt>
              </c:numCache>
            </c:numRef>
          </c:val>
        </c:ser>
        <c:ser>
          <c:idx val="3"/>
          <c:order val="3"/>
          <c:tx>
            <c:strRef>
              <c:f>'Abiturientų sk. ir diagr.'!$E$4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'Abiturientų sk. ir diagr.'!$A$5:$A$16</c:f>
              <c:strCache>
                <c:ptCount val="12"/>
                <c:pt idx="0">
                  <c:v>Aukštadvario gimn.</c:v>
                </c:pt>
                <c:pt idx="1">
                  <c:v>Versmės gimn.</c:v>
                </c:pt>
                <c:pt idx="2">
                  <c:v>H. Sekevičiaus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Medeinos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diagr.'!$E$5:$E$16</c:f>
              <c:numCache>
                <c:formatCode>General</c:formatCode>
                <c:ptCount val="12"/>
                <c:pt idx="0">
                  <c:v>14</c:v>
                </c:pt>
                <c:pt idx="1">
                  <c:v>18</c:v>
                </c:pt>
                <c:pt idx="2">
                  <c:v>19</c:v>
                </c:pt>
                <c:pt idx="3">
                  <c:v>81</c:v>
                </c:pt>
                <c:pt idx="4">
                  <c:v>19</c:v>
                </c:pt>
                <c:pt idx="5">
                  <c:v>15</c:v>
                </c:pt>
                <c:pt idx="6">
                  <c:v>8</c:v>
                </c:pt>
                <c:pt idx="7">
                  <c:v>36</c:v>
                </c:pt>
                <c:pt idx="8">
                  <c:v>17</c:v>
                </c:pt>
                <c:pt idx="9">
                  <c:v>80</c:v>
                </c:pt>
                <c:pt idx="10">
                  <c:v>149</c:v>
                </c:pt>
                <c:pt idx="11">
                  <c:v>456</c:v>
                </c:pt>
              </c:numCache>
            </c:numRef>
          </c:val>
        </c:ser>
        <c:ser>
          <c:idx val="4"/>
          <c:order val="4"/>
          <c:tx>
            <c:strRef>
              <c:f>'Abiturientų sk. ir diagr.'!$F$4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'Abiturientų sk. ir diagr.'!$A$5:$A$16</c:f>
              <c:strCache>
                <c:ptCount val="12"/>
                <c:pt idx="0">
                  <c:v>Aukštadvario gimn.</c:v>
                </c:pt>
                <c:pt idx="1">
                  <c:v>Versmės gimn.</c:v>
                </c:pt>
                <c:pt idx="2">
                  <c:v>H. Sekevičiaus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Medeinos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diagr.'!$F$5:$F$16</c:f>
              <c:numCache>
                <c:formatCode>General</c:formatCode>
                <c:ptCount val="12"/>
                <c:pt idx="0">
                  <c:v>14</c:v>
                </c:pt>
                <c:pt idx="1">
                  <c:v>6</c:v>
                </c:pt>
                <c:pt idx="2">
                  <c:v>22</c:v>
                </c:pt>
                <c:pt idx="3">
                  <c:v>54</c:v>
                </c:pt>
                <c:pt idx="4">
                  <c:v>17</c:v>
                </c:pt>
                <c:pt idx="5">
                  <c:v>10</c:v>
                </c:pt>
                <c:pt idx="6">
                  <c:v>7</c:v>
                </c:pt>
                <c:pt idx="7">
                  <c:v>27</c:v>
                </c:pt>
                <c:pt idx="8">
                  <c:v>17</c:v>
                </c:pt>
                <c:pt idx="9">
                  <c:v>76</c:v>
                </c:pt>
                <c:pt idx="10">
                  <c:v>127</c:v>
                </c:pt>
                <c:pt idx="11">
                  <c:v>377</c:v>
                </c:pt>
              </c:numCache>
            </c:numRef>
          </c:val>
        </c:ser>
        <c:ser>
          <c:idx val="5"/>
          <c:order val="5"/>
          <c:tx>
            <c:strRef>
              <c:f>'Abiturientų sk. ir diagr.'!$G$4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'Abiturientų sk. ir diagr.'!$A$5:$A$16</c:f>
              <c:strCache>
                <c:ptCount val="12"/>
                <c:pt idx="0">
                  <c:v>Aukštadvario gimn.</c:v>
                </c:pt>
                <c:pt idx="1">
                  <c:v>Versmės gimn.</c:v>
                </c:pt>
                <c:pt idx="2">
                  <c:v>H. Sekevičiaus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Medeinos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diagr.'!$G$5:$G$16</c:f>
              <c:numCache>
                <c:formatCode>General</c:formatCode>
                <c:ptCount val="12"/>
                <c:pt idx="0">
                  <c:v>16</c:v>
                </c:pt>
                <c:pt idx="1">
                  <c:v>9</c:v>
                </c:pt>
                <c:pt idx="2">
                  <c:v>10</c:v>
                </c:pt>
                <c:pt idx="3">
                  <c:v>61</c:v>
                </c:pt>
                <c:pt idx="4">
                  <c:v>7</c:v>
                </c:pt>
                <c:pt idx="5">
                  <c:v>10</c:v>
                </c:pt>
                <c:pt idx="6">
                  <c:v>5</c:v>
                </c:pt>
                <c:pt idx="7">
                  <c:v>19</c:v>
                </c:pt>
                <c:pt idx="8">
                  <c:v>15</c:v>
                </c:pt>
                <c:pt idx="9">
                  <c:v>69</c:v>
                </c:pt>
                <c:pt idx="10">
                  <c:v>107</c:v>
                </c:pt>
                <c:pt idx="11">
                  <c:v>328</c:v>
                </c:pt>
              </c:numCache>
            </c:numRef>
          </c:val>
        </c:ser>
        <c:ser>
          <c:idx val="6"/>
          <c:order val="6"/>
          <c:tx>
            <c:strRef>
              <c:f>'Abiturientų sk. ir diagr.'!$H$4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'Abiturientų sk. ir diagr.'!$A$5:$A$16</c:f>
              <c:strCache>
                <c:ptCount val="12"/>
                <c:pt idx="0">
                  <c:v>Aukštadvario gimn.</c:v>
                </c:pt>
                <c:pt idx="1">
                  <c:v>Versmės gimn.</c:v>
                </c:pt>
                <c:pt idx="2">
                  <c:v>H. Sekevičiaus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Medeinos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diagr.'!$H$5:$H$16</c:f>
              <c:numCache>
                <c:formatCode>General</c:formatCode>
                <c:ptCount val="12"/>
                <c:pt idx="0">
                  <c:v>15</c:v>
                </c:pt>
                <c:pt idx="1">
                  <c:v>0</c:v>
                </c:pt>
                <c:pt idx="2">
                  <c:v>14</c:v>
                </c:pt>
                <c:pt idx="3">
                  <c:v>60</c:v>
                </c:pt>
                <c:pt idx="4">
                  <c:v>13</c:v>
                </c:pt>
                <c:pt idx="5">
                  <c:v>13</c:v>
                </c:pt>
                <c:pt idx="6">
                  <c:v>5</c:v>
                </c:pt>
                <c:pt idx="7">
                  <c:v>27</c:v>
                </c:pt>
                <c:pt idx="8">
                  <c:v>16</c:v>
                </c:pt>
                <c:pt idx="9">
                  <c:v>74</c:v>
                </c:pt>
                <c:pt idx="10">
                  <c:v>129</c:v>
                </c:pt>
                <c:pt idx="11">
                  <c:v>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162296"/>
        <c:axId val="188162688"/>
      </c:barChart>
      <c:catAx>
        <c:axId val="188162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88162688"/>
        <c:crosses val="autoZero"/>
        <c:auto val="1"/>
        <c:lblAlgn val="ctr"/>
        <c:lblOffset val="100"/>
        <c:noMultiLvlLbl val="0"/>
      </c:catAx>
      <c:valAx>
        <c:axId val="18816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8816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GEOGRAFIJA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0951443569554E-2"/>
          <c:y val="8.4629629629629624E-2"/>
          <c:w val="0.96357381889763782"/>
          <c:h val="0.7977379702537182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</c:dPt>
          <c:dLbls>
            <c:dLbl>
              <c:idx val="3"/>
              <c:layout>
                <c:manualLayout>
                  <c:x val="3.125000000000038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57,14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2,86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'BE pagal lygius su diagr. '!$B$135:$M$136</c:f>
              <c:multiLvlStrCache>
                <c:ptCount val="12"/>
                <c:lvl>
                  <c:pt idx="0">
                    <c:v>2015 m.</c:v>
                  </c:pt>
                  <c:pt idx="1">
                    <c:v>2016 m.</c:v>
                  </c:pt>
                  <c:pt idx="2">
                    <c:v>2017 m.</c:v>
                  </c:pt>
                  <c:pt idx="3">
                    <c:v>2018 m.</c:v>
                  </c:pt>
                  <c:pt idx="4">
                    <c:v>2015 m.</c:v>
                  </c:pt>
                  <c:pt idx="5">
                    <c:v>2016 m.</c:v>
                  </c:pt>
                  <c:pt idx="6">
                    <c:v>2017 m.</c:v>
                  </c:pt>
                  <c:pt idx="7">
                    <c:v>2018 m.</c:v>
                  </c:pt>
                  <c:pt idx="8">
                    <c:v>2015 m.</c:v>
                  </c:pt>
                  <c:pt idx="9">
                    <c:v>2016 m.</c:v>
                  </c:pt>
                  <c:pt idx="10">
                    <c:v>2017 m.</c:v>
                  </c:pt>
                  <c:pt idx="11">
                    <c:v>2018 m.</c:v>
                  </c:pt>
                </c:lvl>
                <c:lvl>
                  <c:pt idx="0">
                    <c:v>16–35 b.%</c:v>
                  </c:pt>
                  <c:pt idx="4">
                    <c:v>36–85 b. %</c:v>
                  </c:pt>
                  <c:pt idx="8">
                    <c:v>86–100 b.%  </c:v>
                  </c:pt>
                </c:lvl>
              </c:multiLvlStrCache>
            </c:multiLvlStrRef>
          </c:cat>
          <c:val>
            <c:numRef>
              <c:f>'BE pagal lygius su diagr. '!$B$137:$M$137</c:f>
              <c:numCache>
                <c:formatCode>General</c:formatCode>
                <c:ptCount val="12"/>
                <c:pt idx="0">
                  <c:v>26.47</c:v>
                </c:pt>
                <c:pt idx="1">
                  <c:v>18.37</c:v>
                </c:pt>
                <c:pt idx="2">
                  <c:v>22.22</c:v>
                </c:pt>
                <c:pt idx="3">
                  <c:v>55.88</c:v>
                </c:pt>
                <c:pt idx="4">
                  <c:v>70.59</c:v>
                </c:pt>
                <c:pt idx="5">
                  <c:v>79.59</c:v>
                </c:pt>
                <c:pt idx="6">
                  <c:v>61.11</c:v>
                </c:pt>
                <c:pt idx="7">
                  <c:v>41.18</c:v>
                </c:pt>
                <c:pt idx="8">
                  <c:v>2.94</c:v>
                </c:pt>
                <c:pt idx="9">
                  <c:v>2.04</c:v>
                </c:pt>
                <c:pt idx="10">
                  <c:v>11.11</c:v>
                </c:pt>
                <c:pt idx="11">
                  <c:v>2.94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502536"/>
        <c:axId val="239502928"/>
        <c:axId val="0"/>
      </c:bar3DChart>
      <c:catAx>
        <c:axId val="23950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9502928"/>
        <c:crosses val="autoZero"/>
        <c:auto val="1"/>
        <c:lblAlgn val="ctr"/>
        <c:lblOffset val="100"/>
        <c:noMultiLvlLbl val="0"/>
      </c:catAx>
      <c:valAx>
        <c:axId val="23950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9502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LAIKYMAS</a:t>
            </a:r>
            <a:r>
              <a:rPr lang="lt-LT" sz="3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PAGAL LYGIUS 2015–2018 METAIS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'VBE pagal lygius ir dalykus'!$A$9</c:f>
              <c:strCache>
                <c:ptCount val="1"/>
                <c:pt idx="0">
                  <c:v>Neišlaikė</c:v>
                </c:pt>
              </c:strCache>
            </c:strRef>
          </c:tx>
          <c:spPr>
            <a:solidFill>
              <a:srgbClr val="5B9BD5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'VBE pagal lygius ir dalykus'!$B$7:$I$8</c:f>
              <c:multiLvlStrCache>
                <c:ptCount val="8"/>
                <c:lvl>
                  <c:pt idx="0">
                    <c:v>Trakų</c:v>
                  </c:pt>
                  <c:pt idx="1">
                    <c:v>Lietuvos</c:v>
                  </c:pt>
                  <c:pt idx="2">
                    <c:v>Trakų</c:v>
                  </c:pt>
                  <c:pt idx="3">
                    <c:v>Lietuvos</c:v>
                  </c:pt>
                  <c:pt idx="4">
                    <c:v>Trakų </c:v>
                  </c:pt>
                  <c:pt idx="5">
                    <c:v>Lietuvos</c:v>
                  </c:pt>
                  <c:pt idx="6">
                    <c:v>Trakų</c:v>
                  </c:pt>
                  <c:pt idx="7">
                    <c:v>Lietuvos</c:v>
                  </c:pt>
                </c:lvl>
                <c:lvl>
                  <c:pt idx="0">
                    <c:v>2015 m.</c:v>
                  </c:pt>
                  <c:pt idx="2">
                    <c:v>2016 m.</c:v>
                  </c:pt>
                  <c:pt idx="4">
                    <c:v>2017 m.</c:v>
                  </c:pt>
                  <c:pt idx="6">
                    <c:v>2018 m.</c:v>
                  </c:pt>
                </c:lvl>
              </c:multiLvlStrCache>
            </c:multiLvlStrRef>
          </c:cat>
          <c:val>
            <c:numRef>
              <c:f>'VBE pagal lygius ir dalykus'!$B$9:$I$9</c:f>
              <c:numCache>
                <c:formatCode>General</c:formatCode>
                <c:ptCount val="8"/>
                <c:pt idx="0">
                  <c:v>6.1</c:v>
                </c:pt>
                <c:pt idx="1">
                  <c:v>4.7</c:v>
                </c:pt>
                <c:pt idx="2">
                  <c:v>6.3</c:v>
                </c:pt>
                <c:pt idx="3">
                  <c:v>5.7</c:v>
                </c:pt>
                <c:pt idx="4">
                  <c:v>6.7</c:v>
                </c:pt>
                <c:pt idx="5">
                  <c:v>4.5999999999999996</c:v>
                </c:pt>
                <c:pt idx="6">
                  <c:v>9.3000000000000007</c:v>
                </c:pt>
                <c:pt idx="7">
                  <c:v>5.6</c:v>
                </c:pt>
              </c:numCache>
            </c:numRef>
          </c:val>
        </c:ser>
        <c:ser>
          <c:idx val="1"/>
          <c:order val="1"/>
          <c:tx>
            <c:strRef>
              <c:f>'VBE pagal lygius ir dalykus'!$A$10</c:f>
              <c:strCache>
                <c:ptCount val="1"/>
                <c:pt idx="0">
                  <c:v>Patenkinamas (16–35 balai)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'VBE pagal lygius ir dalykus'!$B$7:$I$8</c:f>
              <c:multiLvlStrCache>
                <c:ptCount val="8"/>
                <c:lvl>
                  <c:pt idx="0">
                    <c:v>Trakų</c:v>
                  </c:pt>
                  <c:pt idx="1">
                    <c:v>Lietuvos</c:v>
                  </c:pt>
                  <c:pt idx="2">
                    <c:v>Trakų</c:v>
                  </c:pt>
                  <c:pt idx="3">
                    <c:v>Lietuvos</c:v>
                  </c:pt>
                  <c:pt idx="4">
                    <c:v>Trakų </c:v>
                  </c:pt>
                  <c:pt idx="5">
                    <c:v>Lietuvos</c:v>
                  </c:pt>
                  <c:pt idx="6">
                    <c:v>Trakų</c:v>
                  </c:pt>
                  <c:pt idx="7">
                    <c:v>Lietuvos</c:v>
                  </c:pt>
                </c:lvl>
                <c:lvl>
                  <c:pt idx="0">
                    <c:v>2015 m.</c:v>
                  </c:pt>
                  <c:pt idx="2">
                    <c:v>2016 m.</c:v>
                  </c:pt>
                  <c:pt idx="4">
                    <c:v>2017 m.</c:v>
                  </c:pt>
                  <c:pt idx="6">
                    <c:v>2018 m.</c:v>
                  </c:pt>
                </c:lvl>
              </c:multiLvlStrCache>
            </c:multiLvlStrRef>
          </c:cat>
          <c:val>
            <c:numRef>
              <c:f>'VBE pagal lygius ir dalykus'!$B$10:$I$10</c:f>
              <c:numCache>
                <c:formatCode>General</c:formatCode>
                <c:ptCount val="8"/>
                <c:pt idx="0">
                  <c:v>32.700000000000003</c:v>
                </c:pt>
                <c:pt idx="1">
                  <c:v>31.5</c:v>
                </c:pt>
                <c:pt idx="2">
                  <c:v>35.200000000000003</c:v>
                </c:pt>
                <c:pt idx="3">
                  <c:v>36.4</c:v>
                </c:pt>
                <c:pt idx="4">
                  <c:v>37.1</c:v>
                </c:pt>
                <c:pt idx="5">
                  <c:v>33.1</c:v>
                </c:pt>
                <c:pt idx="6">
                  <c:v>39.5</c:v>
                </c:pt>
                <c:pt idx="7">
                  <c:v>32.5</c:v>
                </c:pt>
              </c:numCache>
            </c:numRef>
          </c:val>
        </c:ser>
        <c:ser>
          <c:idx val="2"/>
          <c:order val="2"/>
          <c:tx>
            <c:strRef>
              <c:f>'VBE pagal lygius ir dalykus'!$A$11</c:f>
              <c:strCache>
                <c:ptCount val="1"/>
                <c:pt idx="0">
                  <c:v>Pagrindinis (36–85 balai)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2.5000000000000001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'VBE pagal lygius ir dalykus'!$B$7:$I$8</c:f>
              <c:multiLvlStrCache>
                <c:ptCount val="8"/>
                <c:lvl>
                  <c:pt idx="0">
                    <c:v>Trakų</c:v>
                  </c:pt>
                  <c:pt idx="1">
                    <c:v>Lietuvos</c:v>
                  </c:pt>
                  <c:pt idx="2">
                    <c:v>Trakų</c:v>
                  </c:pt>
                  <c:pt idx="3">
                    <c:v>Lietuvos</c:v>
                  </c:pt>
                  <c:pt idx="4">
                    <c:v>Trakų </c:v>
                  </c:pt>
                  <c:pt idx="5">
                    <c:v>Lietuvos</c:v>
                  </c:pt>
                  <c:pt idx="6">
                    <c:v>Trakų</c:v>
                  </c:pt>
                  <c:pt idx="7">
                    <c:v>Lietuvos</c:v>
                  </c:pt>
                </c:lvl>
                <c:lvl>
                  <c:pt idx="0">
                    <c:v>2015 m.</c:v>
                  </c:pt>
                  <c:pt idx="2">
                    <c:v>2016 m.</c:v>
                  </c:pt>
                  <c:pt idx="4">
                    <c:v>2017 m.</c:v>
                  </c:pt>
                  <c:pt idx="6">
                    <c:v>2018 m.</c:v>
                  </c:pt>
                </c:lvl>
              </c:multiLvlStrCache>
            </c:multiLvlStrRef>
          </c:cat>
          <c:val>
            <c:numRef>
              <c:f>'VBE pagal lygius ir dalykus'!$B$11:$I$11</c:f>
              <c:numCache>
                <c:formatCode>General</c:formatCode>
                <c:ptCount val="8"/>
                <c:pt idx="0">
                  <c:v>51.8</c:v>
                </c:pt>
                <c:pt idx="1">
                  <c:v>48.8</c:v>
                </c:pt>
                <c:pt idx="2">
                  <c:v>48.4</c:v>
                </c:pt>
                <c:pt idx="3">
                  <c:v>44.3</c:v>
                </c:pt>
                <c:pt idx="4">
                  <c:v>47</c:v>
                </c:pt>
                <c:pt idx="5">
                  <c:v>50.1</c:v>
                </c:pt>
                <c:pt idx="6">
                  <c:v>40.6</c:v>
                </c:pt>
                <c:pt idx="7">
                  <c:v>45.2</c:v>
                </c:pt>
              </c:numCache>
            </c:numRef>
          </c:val>
        </c:ser>
        <c:ser>
          <c:idx val="3"/>
          <c:order val="3"/>
          <c:tx>
            <c:strRef>
              <c:f>'VBE pagal lygius ir dalykus'!$A$12</c:f>
              <c:strCache>
                <c:ptCount val="1"/>
                <c:pt idx="0">
                  <c:v>Aukštesnysis (86–99 balai)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2.2916666666666665E-2"/>
                  <c:y val="-7.4074074074074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'VBE pagal lygius ir dalykus'!$B$7:$I$8</c:f>
              <c:multiLvlStrCache>
                <c:ptCount val="8"/>
                <c:lvl>
                  <c:pt idx="0">
                    <c:v>Trakų</c:v>
                  </c:pt>
                  <c:pt idx="1">
                    <c:v>Lietuvos</c:v>
                  </c:pt>
                  <c:pt idx="2">
                    <c:v>Trakų</c:v>
                  </c:pt>
                  <c:pt idx="3">
                    <c:v>Lietuvos</c:v>
                  </c:pt>
                  <c:pt idx="4">
                    <c:v>Trakų </c:v>
                  </c:pt>
                  <c:pt idx="5">
                    <c:v>Lietuvos</c:v>
                  </c:pt>
                  <c:pt idx="6">
                    <c:v>Trakų</c:v>
                  </c:pt>
                  <c:pt idx="7">
                    <c:v>Lietuvos</c:v>
                  </c:pt>
                </c:lvl>
                <c:lvl>
                  <c:pt idx="0">
                    <c:v>2015 m.</c:v>
                  </c:pt>
                  <c:pt idx="2">
                    <c:v>2016 m.</c:v>
                  </c:pt>
                  <c:pt idx="4">
                    <c:v>2017 m.</c:v>
                  </c:pt>
                  <c:pt idx="6">
                    <c:v>2018 m.</c:v>
                  </c:pt>
                </c:lvl>
              </c:multiLvlStrCache>
            </c:multiLvlStrRef>
          </c:cat>
          <c:val>
            <c:numRef>
              <c:f>'VBE pagal lygius ir dalykus'!$B$12:$I$12</c:f>
              <c:numCache>
                <c:formatCode>General</c:formatCode>
                <c:ptCount val="8"/>
                <c:pt idx="0">
                  <c:v>9.4</c:v>
                </c:pt>
                <c:pt idx="1">
                  <c:v>15.2</c:v>
                </c:pt>
                <c:pt idx="2">
                  <c:v>9.6</c:v>
                </c:pt>
                <c:pt idx="3">
                  <c:v>11.5</c:v>
                </c:pt>
                <c:pt idx="4">
                  <c:v>13.8</c:v>
                </c:pt>
                <c:pt idx="5">
                  <c:v>14.2</c:v>
                </c:pt>
                <c:pt idx="6">
                  <c:v>9.1</c:v>
                </c:pt>
                <c:pt idx="7">
                  <c:v>13.8</c:v>
                </c:pt>
              </c:numCache>
            </c:numRef>
          </c:val>
        </c:ser>
        <c:ser>
          <c:idx val="4"/>
          <c:order val="4"/>
          <c:tx>
            <c:strRef>
              <c:f>'VBE pagal lygius ir dalykus'!$A$13</c:f>
              <c:strCache>
                <c:ptCount val="1"/>
                <c:pt idx="0">
                  <c:v>Gavo 100 balų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'VBE pagal lygius ir dalykus'!$B$7:$I$8</c:f>
              <c:multiLvlStrCache>
                <c:ptCount val="8"/>
                <c:lvl>
                  <c:pt idx="0">
                    <c:v>Trakų</c:v>
                  </c:pt>
                  <c:pt idx="1">
                    <c:v>Lietuvos</c:v>
                  </c:pt>
                  <c:pt idx="2">
                    <c:v>Trakų</c:v>
                  </c:pt>
                  <c:pt idx="3">
                    <c:v>Lietuvos</c:v>
                  </c:pt>
                  <c:pt idx="4">
                    <c:v>Trakų </c:v>
                  </c:pt>
                  <c:pt idx="5">
                    <c:v>Lietuvos</c:v>
                  </c:pt>
                  <c:pt idx="6">
                    <c:v>Trakų</c:v>
                  </c:pt>
                  <c:pt idx="7">
                    <c:v>Lietuvos</c:v>
                  </c:pt>
                </c:lvl>
                <c:lvl>
                  <c:pt idx="0">
                    <c:v>2015 m.</c:v>
                  </c:pt>
                  <c:pt idx="2">
                    <c:v>2016 m.</c:v>
                  </c:pt>
                  <c:pt idx="4">
                    <c:v>2017 m.</c:v>
                  </c:pt>
                  <c:pt idx="6">
                    <c:v>2018 m.</c:v>
                  </c:pt>
                </c:lvl>
              </c:multiLvlStrCache>
            </c:multiLvlStrRef>
          </c:cat>
          <c:val>
            <c:numRef>
              <c:f>'VBE pagal lygius ir dalykus'!$B$13:$I$13</c:f>
              <c:numCache>
                <c:formatCode>General</c:formatCode>
                <c:ptCount val="8"/>
                <c:pt idx="0">
                  <c:v>0.83</c:v>
                </c:pt>
                <c:pt idx="1">
                  <c:v>2.6</c:v>
                </c:pt>
                <c:pt idx="2">
                  <c:v>0.5</c:v>
                </c:pt>
                <c:pt idx="3">
                  <c:v>2.2000000000000002</c:v>
                </c:pt>
                <c:pt idx="4">
                  <c:v>2.2999999999999998</c:v>
                </c:pt>
                <c:pt idx="5">
                  <c:v>2.9</c:v>
                </c:pt>
                <c:pt idx="6">
                  <c:v>1.4</c:v>
                </c:pt>
                <c:pt idx="7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283768"/>
        <c:axId val="239503320"/>
      </c:barChart>
      <c:catAx>
        <c:axId val="23828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9503320"/>
        <c:crosses val="autoZero"/>
        <c:auto val="1"/>
        <c:lblAlgn val="ctr"/>
        <c:lblOffset val="100"/>
        <c:noMultiLvlLbl val="0"/>
      </c:catAx>
      <c:valAx>
        <c:axId val="23950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828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ABITURIENTŲ,</a:t>
            </a:r>
            <a:r>
              <a:rPr lang="lt-LT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IŠKLAUSIUSIŲ </a:t>
            </a:r>
            <a:r>
              <a:rPr lang="lt-LT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lt-LT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ĮGIJUSIŲ </a:t>
            </a:r>
            <a:r>
              <a:rPr lang="lt-LT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VIDURINIO UGDYMO PROGRAMĄ 2017–2018 </a:t>
            </a:r>
            <a:r>
              <a:rPr lang="lt-LT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METAIS, SKAIČIUS 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'Vidur. išsil. įgijimas'!$B$36:$B$37</c:f>
              <c:strCache>
                <c:ptCount val="2"/>
                <c:pt idx="0">
                  <c:v>2017 m.</c:v>
                </c:pt>
                <c:pt idx="1">
                  <c:v>Iškl. vid. u. pr.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įgijimas'!$A$38:$A$49</c:f>
              <c:strCache>
                <c:ptCount val="12"/>
                <c:pt idx="0">
                  <c:v>Trakų r.</c:v>
                </c:pt>
                <c:pt idx="1">
                  <c:v>Aukštadvario gimn.</c:v>
                </c:pt>
                <c:pt idx="2">
                  <c:v>"Versmės" gimnazija</c:v>
                </c:pt>
                <c:pt idx="3">
                  <c:v> H. Senkevičiaus gimnazija</c:v>
                </c:pt>
                <c:pt idx="4">
                  <c:v>M. Šimelionio gimnazija</c:v>
                </c:pt>
                <c:pt idx="5">
                  <c:v>D. Malinausko gimnazija</c:v>
                </c:pt>
                <c:pt idx="6">
                  <c:v>"Medeinos" gimnazija</c:v>
                </c:pt>
                <c:pt idx="7">
                  <c:v>L. Komalovskio gimnazija</c:v>
                </c:pt>
                <c:pt idx="8">
                  <c:v>Rūdiškių gimnazija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suaug. mok. centras</c:v>
                </c:pt>
              </c:strCache>
            </c:strRef>
          </c:cat>
          <c:val>
            <c:numRef>
              <c:f>'Vidur. išsil. įgijimas'!$B$38:$B$49</c:f>
              <c:numCache>
                <c:formatCode>General</c:formatCode>
                <c:ptCount val="12"/>
                <c:pt idx="0">
                  <c:v>326</c:v>
                </c:pt>
                <c:pt idx="1">
                  <c:v>16</c:v>
                </c:pt>
                <c:pt idx="2">
                  <c:v>9</c:v>
                </c:pt>
                <c:pt idx="3">
                  <c:v>10</c:v>
                </c:pt>
                <c:pt idx="4">
                  <c:v>61</c:v>
                </c:pt>
                <c:pt idx="5">
                  <c:v>7</c:v>
                </c:pt>
                <c:pt idx="6">
                  <c:v>10</c:v>
                </c:pt>
                <c:pt idx="7">
                  <c:v>5</c:v>
                </c:pt>
                <c:pt idx="8">
                  <c:v>19</c:v>
                </c:pt>
                <c:pt idx="9">
                  <c:v>15</c:v>
                </c:pt>
                <c:pt idx="10">
                  <c:v>76</c:v>
                </c:pt>
                <c:pt idx="11">
                  <c:v>98</c:v>
                </c:pt>
              </c:numCache>
            </c:numRef>
          </c:val>
        </c:ser>
        <c:ser>
          <c:idx val="1"/>
          <c:order val="1"/>
          <c:tx>
            <c:strRef>
              <c:f>'Vidur. išsil. įgijimas'!$C$36:$C$37</c:f>
              <c:strCache>
                <c:ptCount val="2"/>
                <c:pt idx="0">
                  <c:v>2017 m.</c:v>
                </c:pt>
                <c:pt idx="1">
                  <c:v>Įgijo vid. u. pr.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įgijimas'!$A$38:$A$49</c:f>
              <c:strCache>
                <c:ptCount val="12"/>
                <c:pt idx="0">
                  <c:v>Trakų r.</c:v>
                </c:pt>
                <c:pt idx="1">
                  <c:v>Aukštadvario gimn.</c:v>
                </c:pt>
                <c:pt idx="2">
                  <c:v>"Versmės" gimnazija</c:v>
                </c:pt>
                <c:pt idx="3">
                  <c:v> H. Senkevičiaus gimnazija</c:v>
                </c:pt>
                <c:pt idx="4">
                  <c:v>M. Šimelionio gimnazija</c:v>
                </c:pt>
                <c:pt idx="5">
                  <c:v>D. Malinausko gimnazija</c:v>
                </c:pt>
                <c:pt idx="6">
                  <c:v>"Medeinos" gimnazija</c:v>
                </c:pt>
                <c:pt idx="7">
                  <c:v>L. Komalovskio gimnazija</c:v>
                </c:pt>
                <c:pt idx="8">
                  <c:v>Rūdiškių gimnazija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suaug. mok. centras</c:v>
                </c:pt>
              </c:strCache>
            </c:strRef>
          </c:cat>
          <c:val>
            <c:numRef>
              <c:f>'Vidur. išsil. įgijimas'!$C$38:$C$49</c:f>
              <c:numCache>
                <c:formatCode>General</c:formatCode>
                <c:ptCount val="12"/>
                <c:pt idx="0">
                  <c:v>304</c:v>
                </c:pt>
                <c:pt idx="1">
                  <c:v>16</c:v>
                </c:pt>
                <c:pt idx="2">
                  <c:v>9</c:v>
                </c:pt>
                <c:pt idx="3">
                  <c:v>9</c:v>
                </c:pt>
                <c:pt idx="4">
                  <c:v>60</c:v>
                </c:pt>
                <c:pt idx="5">
                  <c:v>7</c:v>
                </c:pt>
                <c:pt idx="6">
                  <c:v>10</c:v>
                </c:pt>
                <c:pt idx="7">
                  <c:v>5</c:v>
                </c:pt>
                <c:pt idx="8">
                  <c:v>19</c:v>
                </c:pt>
                <c:pt idx="9">
                  <c:v>15</c:v>
                </c:pt>
                <c:pt idx="10">
                  <c:v>75</c:v>
                </c:pt>
                <c:pt idx="11">
                  <c:v>79</c:v>
                </c:pt>
              </c:numCache>
            </c:numRef>
          </c:val>
        </c:ser>
        <c:ser>
          <c:idx val="2"/>
          <c:order val="2"/>
          <c:tx>
            <c:strRef>
              <c:f>'Vidur. išsil. įgijimas'!$D$36:$D$37</c:f>
              <c:strCache>
                <c:ptCount val="2"/>
                <c:pt idx="0">
                  <c:v>2018 m.</c:v>
                </c:pt>
                <c:pt idx="1">
                  <c:v>Iškl. vid. u. pr.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įgijimas'!$A$38:$A$49</c:f>
              <c:strCache>
                <c:ptCount val="12"/>
                <c:pt idx="0">
                  <c:v>Trakų r.</c:v>
                </c:pt>
                <c:pt idx="1">
                  <c:v>Aukštadvario gimn.</c:v>
                </c:pt>
                <c:pt idx="2">
                  <c:v>"Versmės" gimnazija</c:v>
                </c:pt>
                <c:pt idx="3">
                  <c:v> H. Senkevičiaus gimnazija</c:v>
                </c:pt>
                <c:pt idx="4">
                  <c:v>M. Šimelionio gimnazija</c:v>
                </c:pt>
                <c:pt idx="5">
                  <c:v>D. Malinausko gimnazija</c:v>
                </c:pt>
                <c:pt idx="6">
                  <c:v>"Medeinos" gimnazija</c:v>
                </c:pt>
                <c:pt idx="7">
                  <c:v>L. Komalovskio gimnazija</c:v>
                </c:pt>
                <c:pt idx="8">
                  <c:v>Rūdiškių gimnazija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suaug. mok. centras</c:v>
                </c:pt>
              </c:strCache>
            </c:strRef>
          </c:cat>
          <c:val>
            <c:numRef>
              <c:f>'Vidur. išsil. įgijimas'!$D$38:$D$49</c:f>
              <c:numCache>
                <c:formatCode>General</c:formatCode>
                <c:ptCount val="12"/>
                <c:pt idx="0">
                  <c:v>347</c:v>
                </c:pt>
                <c:pt idx="1">
                  <c:v>15</c:v>
                </c:pt>
                <c:pt idx="2">
                  <c:v>0</c:v>
                </c:pt>
                <c:pt idx="3">
                  <c:v>14</c:v>
                </c:pt>
                <c:pt idx="4">
                  <c:v>60</c:v>
                </c:pt>
                <c:pt idx="5">
                  <c:v>13</c:v>
                </c:pt>
                <c:pt idx="6">
                  <c:v>13</c:v>
                </c:pt>
                <c:pt idx="7">
                  <c:v>5</c:v>
                </c:pt>
                <c:pt idx="8">
                  <c:v>27</c:v>
                </c:pt>
                <c:pt idx="9">
                  <c:v>16</c:v>
                </c:pt>
                <c:pt idx="10">
                  <c:v>74</c:v>
                </c:pt>
                <c:pt idx="11">
                  <c:v>110</c:v>
                </c:pt>
              </c:numCache>
            </c:numRef>
          </c:val>
        </c:ser>
        <c:ser>
          <c:idx val="3"/>
          <c:order val="3"/>
          <c:tx>
            <c:strRef>
              <c:f>'Vidur. išsil. įgijimas'!$E$36:$E$37</c:f>
              <c:strCache>
                <c:ptCount val="2"/>
                <c:pt idx="0">
                  <c:v>2018 m.</c:v>
                </c:pt>
                <c:pt idx="1">
                  <c:v>Įgijo vid. u. pr.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įgijimas'!$A$38:$A$49</c:f>
              <c:strCache>
                <c:ptCount val="12"/>
                <c:pt idx="0">
                  <c:v>Trakų r.</c:v>
                </c:pt>
                <c:pt idx="1">
                  <c:v>Aukštadvario gimn.</c:v>
                </c:pt>
                <c:pt idx="2">
                  <c:v>"Versmės" gimnazija</c:v>
                </c:pt>
                <c:pt idx="3">
                  <c:v> H. Senkevičiaus gimnazija</c:v>
                </c:pt>
                <c:pt idx="4">
                  <c:v>M. Šimelionio gimnazija</c:v>
                </c:pt>
                <c:pt idx="5">
                  <c:v>D. Malinausko gimnazija</c:v>
                </c:pt>
                <c:pt idx="6">
                  <c:v>"Medeinos" gimnazija</c:v>
                </c:pt>
                <c:pt idx="7">
                  <c:v>L. Komalovskio gimnazija</c:v>
                </c:pt>
                <c:pt idx="8">
                  <c:v>Rūdiškių gimnazija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suaug. mok. centras</c:v>
                </c:pt>
              </c:strCache>
            </c:strRef>
          </c:cat>
          <c:val>
            <c:numRef>
              <c:f>'Vidur. išsil. įgijimas'!$E$38:$E$49</c:f>
              <c:numCache>
                <c:formatCode>General</c:formatCode>
                <c:ptCount val="12"/>
                <c:pt idx="0">
                  <c:v>329</c:v>
                </c:pt>
                <c:pt idx="1">
                  <c:v>15</c:v>
                </c:pt>
                <c:pt idx="2">
                  <c:v>0</c:v>
                </c:pt>
                <c:pt idx="3">
                  <c:v>14</c:v>
                </c:pt>
                <c:pt idx="4">
                  <c:v>60</c:v>
                </c:pt>
                <c:pt idx="5">
                  <c:v>13</c:v>
                </c:pt>
                <c:pt idx="6">
                  <c:v>13</c:v>
                </c:pt>
                <c:pt idx="7">
                  <c:v>5</c:v>
                </c:pt>
                <c:pt idx="8">
                  <c:v>27</c:v>
                </c:pt>
                <c:pt idx="9">
                  <c:v>16</c:v>
                </c:pt>
                <c:pt idx="10">
                  <c:v>72</c:v>
                </c:pt>
                <c:pt idx="1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9504104"/>
        <c:axId val="239503712"/>
      </c:barChart>
      <c:catAx>
        <c:axId val="23950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9503712"/>
        <c:crosses val="autoZero"/>
        <c:auto val="1"/>
        <c:lblAlgn val="ctr"/>
        <c:lblOffset val="100"/>
        <c:noMultiLvlLbl val="0"/>
      </c:catAx>
      <c:valAx>
        <c:axId val="23950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950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TRAKŲ</a:t>
            </a:r>
            <a:r>
              <a:rPr lang="lt-LT" sz="2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RAJONO ABITURIENTŲ, IŠKLAUSIUSIŲ IR ĮGIJUSIŲ VIDURINIO UGDYMO PROGRAMĄ, SKAIČIUS </a:t>
            </a:r>
            <a:endParaRPr lang="lt-L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'Vidur. išsil. įgijimas'!$A$77</c:f>
              <c:strCache>
                <c:ptCount val="1"/>
                <c:pt idx="0">
                  <c:v>Išklausė vid. ugd. programą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įgijimas'!$B$76:$G$76</c:f>
              <c:strCache>
                <c:ptCount val="6"/>
                <c:pt idx="0">
                  <c:v>2013 m.</c:v>
                </c:pt>
                <c:pt idx="1">
                  <c:v>2014 m.</c:v>
                </c:pt>
                <c:pt idx="2">
                  <c:v>2015 m. </c:v>
                </c:pt>
                <c:pt idx="3">
                  <c:v>2016 m.</c:v>
                </c:pt>
                <c:pt idx="4">
                  <c:v>2017 m.</c:v>
                </c:pt>
                <c:pt idx="5">
                  <c:v>2018 m.</c:v>
                </c:pt>
              </c:strCache>
            </c:strRef>
          </c:cat>
          <c:val>
            <c:numRef>
              <c:f>'Vidur. išsil. įgijimas'!$B$77:$G$77</c:f>
              <c:numCache>
                <c:formatCode>General</c:formatCode>
                <c:ptCount val="6"/>
                <c:pt idx="0">
                  <c:v>585</c:v>
                </c:pt>
                <c:pt idx="1">
                  <c:v>408</c:v>
                </c:pt>
                <c:pt idx="2">
                  <c:v>454</c:v>
                </c:pt>
                <c:pt idx="3">
                  <c:v>389</c:v>
                </c:pt>
                <c:pt idx="4">
                  <c:v>326</c:v>
                </c:pt>
                <c:pt idx="5">
                  <c:v>347</c:v>
                </c:pt>
              </c:numCache>
            </c:numRef>
          </c:val>
        </c:ser>
        <c:ser>
          <c:idx val="1"/>
          <c:order val="1"/>
          <c:tx>
            <c:strRef>
              <c:f>'Vidur. išsil. įgijimas'!$A$78</c:f>
              <c:strCache>
                <c:ptCount val="1"/>
                <c:pt idx="0">
                  <c:v>Gavo brand. atest. ir įgijo vid. išsil.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93517338660772E-2"/>
                  <c:y val="-2.5925925925925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949293970790845E-2"/>
                  <c:y val="-3.148148148148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923940956186268E-2"/>
                  <c:y val="-2.4074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313799750344436E-2"/>
                  <c:y val="-2.0370370370370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923940956186268E-2"/>
                  <c:y val="-2.4074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144223367869929E-2"/>
                  <c:y val="-2.962962962962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įgijimas'!$B$76:$G$76</c:f>
              <c:strCache>
                <c:ptCount val="6"/>
                <c:pt idx="0">
                  <c:v>2013 m.</c:v>
                </c:pt>
                <c:pt idx="1">
                  <c:v>2014 m.</c:v>
                </c:pt>
                <c:pt idx="2">
                  <c:v>2015 m. </c:v>
                </c:pt>
                <c:pt idx="3">
                  <c:v>2016 m.</c:v>
                </c:pt>
                <c:pt idx="4">
                  <c:v>2017 m.</c:v>
                </c:pt>
                <c:pt idx="5">
                  <c:v>2018 m.</c:v>
                </c:pt>
              </c:strCache>
            </c:strRef>
          </c:cat>
          <c:val>
            <c:numRef>
              <c:f>'Vidur. išsil. įgijimas'!$B$78:$G$78</c:f>
              <c:numCache>
                <c:formatCode>General</c:formatCode>
                <c:ptCount val="6"/>
                <c:pt idx="0">
                  <c:v>543</c:v>
                </c:pt>
                <c:pt idx="1">
                  <c:v>380</c:v>
                </c:pt>
                <c:pt idx="2">
                  <c:v>413</c:v>
                </c:pt>
                <c:pt idx="3">
                  <c:v>349</c:v>
                </c:pt>
                <c:pt idx="4">
                  <c:v>304</c:v>
                </c:pt>
                <c:pt idx="5">
                  <c:v>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071536"/>
        <c:axId val="238071144"/>
        <c:axId val="0"/>
      </c:bar3DChart>
      <c:catAx>
        <c:axId val="23807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071144"/>
        <c:crosses val="autoZero"/>
        <c:auto val="1"/>
        <c:lblAlgn val="ctr"/>
        <c:lblOffset val="100"/>
        <c:noMultiLvlLbl val="0"/>
      </c:catAx>
      <c:valAx>
        <c:axId val="23807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07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TRAKŲ</a:t>
            </a:r>
            <a:r>
              <a:rPr lang="lt-LT" sz="2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RAJONO ABITURIENTŲ, NEGAVUSIŲ BRANDOS ATESTATŲ 2013–2018, SKAIČIAIS IR PROCENTAIS</a:t>
            </a:r>
            <a:endParaRPr lang="lt-L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33333333333333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'Vidur. išsil. įgijimas'!$A$94</c:f>
              <c:strCache>
                <c:ptCount val="1"/>
                <c:pt idx="0">
                  <c:v>Abit., negavusių brand. atest., sk.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027568181699761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33185769180475E-17"/>
                  <c:y val="-3.148148148148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037037037037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009189393899114E-3"/>
                  <c:y val="-2.2222222222222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009189393900875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009189393898233E-3"/>
                  <c:y val="-2.407407407407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įgijimas'!$B$93:$G$93</c:f>
              <c:strCache>
                <c:ptCount val="6"/>
                <c:pt idx="0">
                  <c:v>2013 m.</c:v>
                </c:pt>
                <c:pt idx="1">
                  <c:v>2014 m.</c:v>
                </c:pt>
                <c:pt idx="2">
                  <c:v>2015 m. </c:v>
                </c:pt>
                <c:pt idx="3">
                  <c:v>2016 m.</c:v>
                </c:pt>
                <c:pt idx="4">
                  <c:v>2017 m.</c:v>
                </c:pt>
                <c:pt idx="5">
                  <c:v>2018 m.</c:v>
                </c:pt>
              </c:strCache>
            </c:strRef>
          </c:cat>
          <c:val>
            <c:numRef>
              <c:f>'Vidur. išsil. įgijimas'!$B$94:$G$94</c:f>
              <c:numCache>
                <c:formatCode>General</c:formatCode>
                <c:ptCount val="6"/>
                <c:pt idx="0">
                  <c:v>42</c:v>
                </c:pt>
                <c:pt idx="1">
                  <c:v>28</c:v>
                </c:pt>
                <c:pt idx="2">
                  <c:v>41</c:v>
                </c:pt>
                <c:pt idx="3">
                  <c:v>40</c:v>
                </c:pt>
                <c:pt idx="4">
                  <c:v>22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'Vidur. išsil. įgijimas'!$A$95</c:f>
              <c:strCache>
                <c:ptCount val="1"/>
                <c:pt idx="0">
                  <c:v>Abit., negavusių brand. atest.,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047241976183037E-2"/>
                  <c:y val="-2.59259259259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179660310149091E-2"/>
                  <c:y val="-2.4074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333333333333229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162889997243559E-2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33333333333322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3333333333333333E-2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įgijimas'!$B$93:$G$93</c:f>
              <c:strCache>
                <c:ptCount val="6"/>
                <c:pt idx="0">
                  <c:v>2013 m.</c:v>
                </c:pt>
                <c:pt idx="1">
                  <c:v>2014 m.</c:v>
                </c:pt>
                <c:pt idx="2">
                  <c:v>2015 m. </c:v>
                </c:pt>
                <c:pt idx="3">
                  <c:v>2016 m.</c:v>
                </c:pt>
                <c:pt idx="4">
                  <c:v>2017 m.</c:v>
                </c:pt>
                <c:pt idx="5">
                  <c:v>2018 m.</c:v>
                </c:pt>
              </c:strCache>
            </c:strRef>
          </c:cat>
          <c:val>
            <c:numRef>
              <c:f>'Vidur. išsil. įgijimas'!$B$95:$G$95</c:f>
              <c:numCache>
                <c:formatCode>General</c:formatCode>
                <c:ptCount val="6"/>
                <c:pt idx="0">
                  <c:v>7.2</c:v>
                </c:pt>
                <c:pt idx="1">
                  <c:v>6.9</c:v>
                </c:pt>
                <c:pt idx="2">
                  <c:v>9</c:v>
                </c:pt>
                <c:pt idx="3">
                  <c:v>10.3</c:v>
                </c:pt>
                <c:pt idx="4">
                  <c:v>6.7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073496"/>
        <c:axId val="238073888"/>
        <c:axId val="0"/>
      </c:bar3DChart>
      <c:catAx>
        <c:axId val="23807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073888"/>
        <c:crosses val="autoZero"/>
        <c:auto val="1"/>
        <c:lblAlgn val="ctr"/>
        <c:lblOffset val="100"/>
        <c:noMultiLvlLbl val="0"/>
      </c:catAx>
      <c:valAx>
        <c:axId val="23807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807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lt-LT" sz="24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METŲ VBE LAIKYMAS</a:t>
            </a:r>
            <a:endParaRPr lang="lt-LT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Lapas1!$B$4:$B$5</c:f>
              <c:strCache>
                <c:ptCount val="2"/>
                <c:pt idx="0">
                  <c:v>Iš viso VBE</c:v>
                </c:pt>
                <c:pt idx="1">
                  <c:v>Pasirinko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3.6438530542135519E-3"/>
                  <c:y val="2.412280701754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Lapas1!$A$6:$A$16</c:f>
              <c:strCache>
                <c:ptCount val="11"/>
                <c:pt idx="0">
                  <c:v>Aukštadvario gimnazija</c:v>
                </c:pt>
                <c:pt idx="1">
                  <c:v>Lentvario H. Senkevičiaus gimn.</c:v>
                </c:pt>
                <c:pt idx="2">
                  <c:v>Lentvario M. Šimelionio gimn.</c:v>
                </c:pt>
                <c:pt idx="3">
                  <c:v>Onuškio D. Malinausko gimn.</c:v>
                </c:pt>
                <c:pt idx="4">
                  <c:v>Paluknio "Medeinos" gimn.</c:v>
                </c:pt>
                <c:pt idx="5">
                  <c:v>Paluknio L. Komolovskio gimn.</c:v>
                </c:pt>
                <c:pt idx="6">
                  <c:v>Rūdiškių gimnazija</c:v>
                </c:pt>
                <c:pt idx="7">
                  <c:v>Trakų suaug. mokymo centras</c:v>
                </c:pt>
                <c:pt idx="8">
                  <c:v>Trakų gimnazija</c:v>
                </c:pt>
                <c:pt idx="9">
                  <c:v>Trakų VDG</c:v>
                </c:pt>
                <c:pt idx="10">
                  <c:v>Trakų rajonas</c:v>
                </c:pt>
              </c:strCache>
            </c:strRef>
          </c:cat>
          <c:val>
            <c:numRef>
              <c:f>Lapas1!$B$6:$B$16</c:f>
              <c:numCache>
                <c:formatCode>General</c:formatCode>
                <c:ptCount val="11"/>
                <c:pt idx="0">
                  <c:v>51</c:v>
                </c:pt>
                <c:pt idx="1">
                  <c:v>45</c:v>
                </c:pt>
                <c:pt idx="2">
                  <c:v>195</c:v>
                </c:pt>
                <c:pt idx="3">
                  <c:v>27</c:v>
                </c:pt>
                <c:pt idx="4">
                  <c:v>37</c:v>
                </c:pt>
                <c:pt idx="5">
                  <c:v>10</c:v>
                </c:pt>
                <c:pt idx="6">
                  <c:v>76</c:v>
                </c:pt>
                <c:pt idx="7">
                  <c:v>26</c:v>
                </c:pt>
                <c:pt idx="8">
                  <c:v>48</c:v>
                </c:pt>
                <c:pt idx="9">
                  <c:v>284</c:v>
                </c:pt>
                <c:pt idx="10">
                  <c:v>799</c:v>
                </c:pt>
              </c:numCache>
            </c:numRef>
          </c:val>
        </c:ser>
        <c:ser>
          <c:idx val="1"/>
          <c:order val="1"/>
          <c:tx>
            <c:strRef>
              <c:f>Lapas1!$C$4:$C$5</c:f>
              <c:strCache>
                <c:ptCount val="2"/>
                <c:pt idx="0">
                  <c:v>Iš viso VBE</c:v>
                </c:pt>
                <c:pt idx="1">
                  <c:v>Laikė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58470738951402E-3"/>
                  <c:y val="-1.973684210526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438530542135519E-3"/>
                  <c:y val="-1.973684210526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58470738951402E-3"/>
                  <c:y val="-3.0701754385964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29235369475701E-3"/>
                  <c:y val="-1.973684210526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438530542135072E-3"/>
                  <c:y val="-3.070175438596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29235369475701E-3"/>
                  <c:y val="-1.754385964912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2877061084271038E-3"/>
                  <c:y val="-3.2894736842105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6438530542135519E-3"/>
                  <c:y val="-2.1929824561403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6438530542135519E-3"/>
                  <c:y val="-1.754385964912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4292353694756121E-3"/>
                  <c:y val="-1.754385964912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781418691848105E-16"/>
                  <c:y val="-3.50877192982456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Lapas1!$A$6:$A$16</c:f>
              <c:strCache>
                <c:ptCount val="11"/>
                <c:pt idx="0">
                  <c:v>Aukštadvario gimnazija</c:v>
                </c:pt>
                <c:pt idx="1">
                  <c:v>Lentvario H. Senkevičiaus gimn.</c:v>
                </c:pt>
                <c:pt idx="2">
                  <c:v>Lentvario M. Šimelionio gimn.</c:v>
                </c:pt>
                <c:pt idx="3">
                  <c:v>Onuškio D. Malinausko gimn.</c:v>
                </c:pt>
                <c:pt idx="4">
                  <c:v>Paluknio "Medeinos" gimn.</c:v>
                </c:pt>
                <c:pt idx="5">
                  <c:v>Paluknio L. Komolovskio gimn.</c:v>
                </c:pt>
                <c:pt idx="6">
                  <c:v>Rūdiškių gimnazija</c:v>
                </c:pt>
                <c:pt idx="7">
                  <c:v>Trakų suaug. mokymo centras</c:v>
                </c:pt>
                <c:pt idx="8">
                  <c:v>Trakų gimnazija</c:v>
                </c:pt>
                <c:pt idx="9">
                  <c:v>Trakų VDG</c:v>
                </c:pt>
                <c:pt idx="10">
                  <c:v>Trakų rajonas</c:v>
                </c:pt>
              </c:strCache>
            </c:strRef>
          </c:cat>
          <c:val>
            <c:numRef>
              <c:f>Lapas1!$C$6:$C$16</c:f>
              <c:numCache>
                <c:formatCode>General</c:formatCode>
                <c:ptCount val="11"/>
                <c:pt idx="0">
                  <c:v>51</c:v>
                </c:pt>
                <c:pt idx="1">
                  <c:v>43</c:v>
                </c:pt>
                <c:pt idx="2">
                  <c:v>195</c:v>
                </c:pt>
                <c:pt idx="3">
                  <c:v>27</c:v>
                </c:pt>
                <c:pt idx="4">
                  <c:v>37</c:v>
                </c:pt>
                <c:pt idx="5">
                  <c:v>10</c:v>
                </c:pt>
                <c:pt idx="6">
                  <c:v>74</c:v>
                </c:pt>
                <c:pt idx="7">
                  <c:v>23</c:v>
                </c:pt>
                <c:pt idx="8">
                  <c:v>47</c:v>
                </c:pt>
                <c:pt idx="9">
                  <c:v>273</c:v>
                </c:pt>
                <c:pt idx="10">
                  <c:v>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301384"/>
        <c:axId val="188301776"/>
      </c:barChart>
      <c:catAx>
        <c:axId val="188301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88301776"/>
        <c:crosses val="autoZero"/>
        <c:auto val="1"/>
        <c:lblAlgn val="ctr"/>
        <c:lblOffset val="100"/>
        <c:noMultiLvlLbl val="0"/>
      </c:catAx>
      <c:valAx>
        <c:axId val="18830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8830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LAIKYTŲ</a:t>
            </a:r>
            <a:r>
              <a:rPr lang="lt-LT" sz="24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VBE, TENKANČIŲ 1 MOKINIUI</a:t>
            </a:r>
            <a:endParaRPr lang="lt-LT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3032557455313698"/>
          <c:y val="0.11803627054353655"/>
          <c:w val="0.85581763693817348"/>
          <c:h val="0.39425994585012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Lapas1!$B$20</c:f>
              <c:strCache>
                <c:ptCount val="1"/>
                <c:pt idx="0">
                  <c:v>2018 m. laikytų VBE skačius, tenk. 1 mokiniui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570285684014877E-2"/>
                  <c:y val="-1.3248846724405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100168049420561E-2"/>
                  <c:y val="-1.5456987845139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90151244478464E-2"/>
                  <c:y val="-1.5456987845139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520201659304708E-2"/>
                  <c:y val="-1.9873270086607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570285684014877E-2"/>
                  <c:y val="-1.3248846724405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100168049420516E-2"/>
                  <c:y val="-1.7665128965873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940235269188721E-2"/>
                  <c:y val="-1.7665128965873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310184854362568E-2"/>
                  <c:y val="-1.5456987845139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73021846424667E-2"/>
                  <c:y val="-3.753839905248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Lapas1!$A$21:$A$32</c:f>
              <c:strCache>
                <c:ptCount val="12"/>
                <c:pt idx="0">
                  <c:v>Aukštadvario gimnazija</c:v>
                </c:pt>
                <c:pt idx="1">
                  <c:v>Lentvario "Versmės" gimn.</c:v>
                </c:pt>
                <c:pt idx="2">
                  <c:v>Lentvario H. Senkevičiaus gimn.</c:v>
                </c:pt>
                <c:pt idx="3">
                  <c:v>Lentvario M. Šimelionio gimn.</c:v>
                </c:pt>
                <c:pt idx="4">
                  <c:v>Onuškio D. Malinausko gimn.</c:v>
                </c:pt>
                <c:pt idx="5">
                  <c:v>Paluknio "Medeinos" gimn.</c:v>
                </c:pt>
                <c:pt idx="6">
                  <c:v>Paluknio L. Komolovskio gimn.</c:v>
                </c:pt>
                <c:pt idx="7">
                  <c:v>Rūdiškių gimnazija</c:v>
                </c:pt>
                <c:pt idx="8">
                  <c:v>Trakų suaug. mokymo centras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rajonas</c:v>
                </c:pt>
              </c:strCache>
            </c:strRef>
          </c:cat>
          <c:val>
            <c:numRef>
              <c:f>Lapas1!$B$21:$B$32</c:f>
              <c:numCache>
                <c:formatCode>General</c:formatCode>
                <c:ptCount val="12"/>
                <c:pt idx="0">
                  <c:v>3.4</c:v>
                </c:pt>
                <c:pt idx="1">
                  <c:v>0</c:v>
                </c:pt>
                <c:pt idx="2">
                  <c:v>3.1</c:v>
                </c:pt>
                <c:pt idx="3">
                  <c:v>3.3</c:v>
                </c:pt>
                <c:pt idx="4">
                  <c:v>2.1</c:v>
                </c:pt>
                <c:pt idx="5">
                  <c:v>2.8</c:v>
                </c:pt>
                <c:pt idx="6">
                  <c:v>2</c:v>
                </c:pt>
                <c:pt idx="7">
                  <c:v>2.8</c:v>
                </c:pt>
                <c:pt idx="8">
                  <c:v>0.2</c:v>
                </c:pt>
                <c:pt idx="9">
                  <c:v>2.9</c:v>
                </c:pt>
                <c:pt idx="10">
                  <c:v>3.7</c:v>
                </c:pt>
                <c:pt idx="11">
                  <c:v>2.1</c:v>
                </c:pt>
              </c:numCache>
            </c:numRef>
          </c:val>
        </c:ser>
        <c:ser>
          <c:idx val="1"/>
          <c:order val="1"/>
          <c:tx>
            <c:strRef>
              <c:f>Lapas1!$C$20</c:f>
              <c:strCache>
                <c:ptCount val="1"/>
                <c:pt idx="0">
                  <c:v>2017 m. laikytų VBE skačius, tenk. 1 mokiniui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940235269188746E-2"/>
                  <c:y val="-6.6244233622026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150252074130731E-2"/>
                  <c:y val="-1.104070560367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60268879072825E-2"/>
                  <c:y val="-4.4162822414684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150252074130731E-2"/>
                  <c:y val="-1.5456987845139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890151244478464E-2"/>
                  <c:y val="-4.4162822414684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52020165930462E-2"/>
                  <c:y val="-3.312211681101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4701176345943607E-3"/>
                  <c:y val="-1.104070560367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8150252074130686E-2"/>
                  <c:y val="-2.8705834569544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4701176345941837E-3"/>
                  <c:y val="-1.3248846724405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05702856840147E-2"/>
                  <c:y val="-8.8325644829368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100168049420516E-2"/>
                  <c:y val="-2.208141120734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Lapas1!$A$21:$A$32</c:f>
              <c:strCache>
                <c:ptCount val="12"/>
                <c:pt idx="0">
                  <c:v>Aukštadvario gimnazija</c:v>
                </c:pt>
                <c:pt idx="1">
                  <c:v>Lentvario "Versmės" gimn.</c:v>
                </c:pt>
                <c:pt idx="2">
                  <c:v>Lentvario H. Senkevičiaus gimn.</c:v>
                </c:pt>
                <c:pt idx="3">
                  <c:v>Lentvario M. Šimelionio gimn.</c:v>
                </c:pt>
                <c:pt idx="4">
                  <c:v>Onuškio D. Malinausko gimn.</c:v>
                </c:pt>
                <c:pt idx="5">
                  <c:v>Paluknio "Medeinos" gimn.</c:v>
                </c:pt>
                <c:pt idx="6">
                  <c:v>Paluknio L. Komolovskio gimn.</c:v>
                </c:pt>
                <c:pt idx="7">
                  <c:v>Rūdiškių gimnazija</c:v>
                </c:pt>
                <c:pt idx="8">
                  <c:v>Trakų suaug. mokymo centras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rajonas</c:v>
                </c:pt>
              </c:strCache>
            </c:strRef>
          </c:cat>
          <c:val>
            <c:numRef>
              <c:f>Lapas1!$C$21:$C$32</c:f>
              <c:numCache>
                <c:formatCode>General</c:formatCode>
                <c:ptCount val="12"/>
                <c:pt idx="0">
                  <c:v>2.7</c:v>
                </c:pt>
                <c:pt idx="1">
                  <c:v>2.2999999999999998</c:v>
                </c:pt>
                <c:pt idx="2">
                  <c:v>1</c:v>
                </c:pt>
                <c:pt idx="3">
                  <c:v>3.3</c:v>
                </c:pt>
                <c:pt idx="4">
                  <c:v>2</c:v>
                </c:pt>
                <c:pt idx="5">
                  <c:v>2.7</c:v>
                </c:pt>
                <c:pt idx="6">
                  <c:v>3</c:v>
                </c:pt>
                <c:pt idx="7">
                  <c:v>3.5</c:v>
                </c:pt>
                <c:pt idx="8">
                  <c:v>0.1</c:v>
                </c:pt>
                <c:pt idx="9">
                  <c:v>3.1</c:v>
                </c:pt>
                <c:pt idx="10">
                  <c:v>3.8</c:v>
                </c:pt>
                <c:pt idx="11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302560"/>
        <c:axId val="188302952"/>
      </c:barChart>
      <c:catAx>
        <c:axId val="1883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88302952"/>
        <c:crosses val="autoZero"/>
        <c:auto val="1"/>
        <c:lblAlgn val="ctr"/>
        <c:lblOffset val="100"/>
        <c:noMultiLvlLbl val="0"/>
      </c:catAx>
      <c:valAx>
        <c:axId val="18830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8830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ABITURIENTŲ</a:t>
            </a:r>
            <a:r>
              <a:rPr lang="lt-LT" sz="24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SKAIČIUS IR VBE, TENKANTIS 1 MOKINIUI 2013–2018 METAIS</a:t>
            </a:r>
            <a:endParaRPr lang="lt-LT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'Abiturientų sk. ir diagr.'!$A$100</c:f>
              <c:strCache>
                <c:ptCount val="1"/>
                <c:pt idx="0">
                  <c:v>Abiturientų skaičius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'Abiturientų sk. ir diagr.'!$B$99:$G$99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'Abiturientų sk. ir diagr.'!$B$100:$G$100</c:f>
              <c:numCache>
                <c:formatCode>General</c:formatCode>
                <c:ptCount val="6"/>
                <c:pt idx="0">
                  <c:v>575</c:v>
                </c:pt>
                <c:pt idx="1">
                  <c:v>436</c:v>
                </c:pt>
                <c:pt idx="2">
                  <c:v>456</c:v>
                </c:pt>
                <c:pt idx="3">
                  <c:v>377</c:v>
                </c:pt>
                <c:pt idx="4">
                  <c:v>328</c:v>
                </c:pt>
                <c:pt idx="5">
                  <c:v>366</c:v>
                </c:pt>
              </c:numCache>
            </c:numRef>
          </c:val>
        </c:ser>
        <c:ser>
          <c:idx val="1"/>
          <c:order val="1"/>
          <c:tx>
            <c:strRef>
              <c:f>'Abiturientų sk. ir diagr.'!$A$101</c:f>
              <c:strCache>
                <c:ptCount val="1"/>
                <c:pt idx="0">
                  <c:v>VBE sk., tenk. 1 mok.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'Abiturientų sk. ir diagr.'!$B$99:$G$99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'Abiturientų sk. ir diagr.'!$B$101:$G$101</c:f>
              <c:numCache>
                <c:formatCode>General</c:formatCode>
                <c:ptCount val="6"/>
                <c:pt idx="0">
                  <c:v>1.6</c:v>
                </c:pt>
                <c:pt idx="1">
                  <c:v>1.9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647032"/>
        <c:axId val="236647424"/>
      </c:barChart>
      <c:catAx>
        <c:axId val="23664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6647424"/>
        <c:crosses val="autoZero"/>
        <c:auto val="1"/>
        <c:lblAlgn val="ctr"/>
        <c:lblOffset val="100"/>
        <c:noMultiLvlLbl val="0"/>
      </c:catAx>
      <c:valAx>
        <c:axId val="23664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6647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rgbClr val="FFFF00"/>
    </a:solidFill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'Abiturientų sk. ir diagr.'!$A$83</c:f>
              <c:strCache>
                <c:ptCount val="1"/>
                <c:pt idx="0">
                  <c:v>Darbų, įvertintų 100 b.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explosion val="24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'Abiturientų sk. ir diagr.'!$B$82:$H$82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'Abiturientų sk. ir diagr.'!$B$83:$H$83</c:f>
              <c:numCache>
                <c:formatCode>General</c:formatCode>
                <c:ptCount val="7"/>
                <c:pt idx="0">
                  <c:v>6</c:v>
                </c:pt>
                <c:pt idx="1">
                  <c:v>12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  <c:pt idx="5">
                  <c:v>15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rgbClr val="5B9BD5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2013–2018</a:t>
            </a:r>
            <a:r>
              <a:rPr lang="lt-LT" sz="24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m. neišlaikytų VBE procentai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Diagramos!$A$124</c:f>
              <c:strCache>
                <c:ptCount val="1"/>
                <c:pt idx="0">
                  <c:v>Iš viso: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9,3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Diagramos!$B$123:$G$123</c:f>
              <c:strCache>
                <c:ptCount val="6"/>
                <c:pt idx="0">
                  <c:v>2013 m.</c:v>
                </c:pt>
                <c:pt idx="1">
                  <c:v>2014 m. </c:v>
                </c:pt>
                <c:pt idx="2">
                  <c:v>2015 m. </c:v>
                </c:pt>
                <c:pt idx="3">
                  <c:v>2016 m.</c:v>
                </c:pt>
                <c:pt idx="4">
                  <c:v>2017 m. </c:v>
                </c:pt>
                <c:pt idx="5">
                  <c:v>2018 m.</c:v>
                </c:pt>
              </c:strCache>
            </c:strRef>
          </c:cat>
          <c:val>
            <c:numRef>
              <c:f>Diagramos!$B$124:$G$124</c:f>
              <c:numCache>
                <c:formatCode>General</c:formatCode>
                <c:ptCount val="6"/>
                <c:pt idx="0">
                  <c:v>6.5</c:v>
                </c:pt>
                <c:pt idx="1">
                  <c:v>7.7</c:v>
                </c:pt>
                <c:pt idx="2">
                  <c:v>6.03</c:v>
                </c:pt>
                <c:pt idx="3">
                  <c:v>5.6</c:v>
                </c:pt>
                <c:pt idx="4">
                  <c:v>6.7</c:v>
                </c:pt>
                <c:pt idx="5">
                  <c:v>9.3000000000000007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650168"/>
        <c:axId val="235498456"/>
      </c:barChart>
      <c:catAx>
        <c:axId val="23665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5498456"/>
        <c:crosses val="autoZero"/>
        <c:auto val="1"/>
        <c:lblAlgn val="ctr"/>
        <c:lblOffset val="100"/>
        <c:noMultiLvlLbl val="0"/>
      </c:catAx>
      <c:valAx>
        <c:axId val="2354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6650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EGZAMINŲ,</a:t>
            </a:r>
            <a:r>
              <a:rPr lang="lt-LT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IŠLAIKYTŲ 16–35 BALAIS, PROCENTAS 2017–2018 METAIS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606390701848069"/>
          <c:y val="1.2312634265479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'2017-2018 išlaik. pag. dalykus'!$B$54:$B$55</c:f>
              <c:strCache>
                <c:ptCount val="2"/>
                <c:pt idx="0">
                  <c:v>16–35 balai % </c:v>
                </c:pt>
                <c:pt idx="1">
                  <c:v>2017 m.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28778920738035E-2"/>
                  <c:y val="-3.899000850735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416568128118362E-2"/>
                  <c:y val="-3.2833691374611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16568128118404E-2"/>
                  <c:y val="-2.872947995278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477030859926892E-2"/>
                  <c:y val="-3.2833691374611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446799494022627E-2"/>
                  <c:y val="-3.4885797085525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287789207380329E-2"/>
                  <c:y val="-4.309421992917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674125969594595E-2"/>
                  <c:y val="-5.540685419465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7726735244281978E-3"/>
                  <c:y val="-4.514632564009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9014524451662318E-3"/>
                  <c:y val="-5.540685419465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 išlaik. pag. dalykus'!$A$56:$A$65</c:f>
              <c:strCache>
                <c:ptCount val="10"/>
                <c:pt idx="0">
                  <c:v>Lietuvių kalba ir literatūra</c:v>
                </c:pt>
                <c:pt idx="1">
                  <c:v>Anglų kalba</c:v>
                </c:pt>
                <c:pt idx="2">
                  <c:v>Rusų kalba</c:v>
                </c:pt>
                <c:pt idx="3">
                  <c:v>Matematika</c:v>
                </c:pt>
                <c:pt idx="4">
                  <c:v>Informacinės technologijos</c:v>
                </c:pt>
                <c:pt idx="5">
                  <c:v>Biologija</c:v>
                </c:pt>
                <c:pt idx="6">
                  <c:v>Chemija</c:v>
                </c:pt>
                <c:pt idx="7">
                  <c:v>Fizika</c:v>
                </c:pt>
                <c:pt idx="8">
                  <c:v>Istorija</c:v>
                </c:pt>
                <c:pt idx="9">
                  <c:v>Geografija</c:v>
                </c:pt>
              </c:strCache>
            </c:strRef>
          </c:cat>
          <c:val>
            <c:numRef>
              <c:f>'2017-2018 išlaik. pag. dalykus'!$B$56:$B$65</c:f>
              <c:numCache>
                <c:formatCode>General</c:formatCode>
                <c:ptCount val="10"/>
                <c:pt idx="0">
                  <c:v>48.45</c:v>
                </c:pt>
                <c:pt idx="1">
                  <c:v>20.93</c:v>
                </c:pt>
                <c:pt idx="2">
                  <c:v>6</c:v>
                </c:pt>
                <c:pt idx="3">
                  <c:v>46.45</c:v>
                </c:pt>
                <c:pt idx="4">
                  <c:v>23.08</c:v>
                </c:pt>
                <c:pt idx="5">
                  <c:v>46.15</c:v>
                </c:pt>
                <c:pt idx="6">
                  <c:v>0</c:v>
                </c:pt>
                <c:pt idx="7">
                  <c:v>22.22</c:v>
                </c:pt>
                <c:pt idx="8">
                  <c:v>30.77</c:v>
                </c:pt>
                <c:pt idx="9">
                  <c:v>22.22</c:v>
                </c:pt>
              </c:numCache>
            </c:numRef>
          </c:val>
        </c:ser>
        <c:ser>
          <c:idx val="1"/>
          <c:order val="1"/>
          <c:tx>
            <c:strRef>
              <c:f>'2017-2018 išlaik. pag. dalykus'!$C$54:$C$55</c:f>
              <c:strCache>
                <c:ptCount val="2"/>
                <c:pt idx="0">
                  <c:v>16–35 balai % </c:v>
                </c:pt>
                <c:pt idx="1">
                  <c:v>2018 m.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189241652546561E-2"/>
                  <c:y val="-5.13026427728310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704357335498694E-2"/>
                  <c:y val="-4.92505370619178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416568128118321E-2"/>
                  <c:y val="-4.92505370619179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636041146569102E-2"/>
                  <c:y val="-4.10421142182648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64,34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287789207380329E-2"/>
                  <c:y val="-6.1563171327397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416568128118362E-2"/>
                  <c:y val="-5.95110656164841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46,34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57,14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 išlaik. pag. dalykus'!$A$56:$A$65</c:f>
              <c:strCache>
                <c:ptCount val="10"/>
                <c:pt idx="0">
                  <c:v>Lietuvių kalba ir literatūra</c:v>
                </c:pt>
                <c:pt idx="1">
                  <c:v>Anglų kalba</c:v>
                </c:pt>
                <c:pt idx="2">
                  <c:v>Rusų kalba</c:v>
                </c:pt>
                <c:pt idx="3">
                  <c:v>Matematika</c:v>
                </c:pt>
                <c:pt idx="4">
                  <c:v>Informacinės technologijos</c:v>
                </c:pt>
                <c:pt idx="5">
                  <c:v>Biologija</c:v>
                </c:pt>
                <c:pt idx="6">
                  <c:v>Chemija</c:v>
                </c:pt>
                <c:pt idx="7">
                  <c:v>Fizika</c:v>
                </c:pt>
                <c:pt idx="8">
                  <c:v>Istorija</c:v>
                </c:pt>
                <c:pt idx="9">
                  <c:v>Geografija</c:v>
                </c:pt>
              </c:strCache>
            </c:strRef>
          </c:cat>
          <c:val>
            <c:numRef>
              <c:f>'2017-2018 išlaik. pag. dalykus'!$C$56:$C$65</c:f>
              <c:numCache>
                <c:formatCode>General</c:formatCode>
                <c:ptCount val="10"/>
                <c:pt idx="0">
                  <c:v>39.049999999999997</c:v>
                </c:pt>
                <c:pt idx="1">
                  <c:v>14.94</c:v>
                </c:pt>
                <c:pt idx="2">
                  <c:v>4.4800000000000004</c:v>
                </c:pt>
                <c:pt idx="3">
                  <c:v>64.58</c:v>
                </c:pt>
                <c:pt idx="4">
                  <c:v>56.52</c:v>
                </c:pt>
                <c:pt idx="5">
                  <c:v>46.51</c:v>
                </c:pt>
                <c:pt idx="6">
                  <c:v>0</c:v>
                </c:pt>
                <c:pt idx="7">
                  <c:v>71.430000000000007</c:v>
                </c:pt>
                <c:pt idx="8">
                  <c:v>52.21</c:v>
                </c:pt>
                <c:pt idx="9">
                  <c:v>55.88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499240"/>
        <c:axId val="235499632"/>
        <c:axId val="0"/>
      </c:bar3DChart>
      <c:catAx>
        <c:axId val="23549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5499632"/>
        <c:crosses val="autoZero"/>
        <c:auto val="1"/>
        <c:lblAlgn val="ctr"/>
        <c:lblOffset val="100"/>
        <c:noMultiLvlLbl val="0"/>
      </c:catAx>
      <c:valAx>
        <c:axId val="23549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5499240"/>
        <c:crosses val="autoZero"/>
        <c:crossBetween val="between"/>
      </c:valAx>
      <c:spPr>
        <a:solidFill>
          <a:srgbClr val="E7E6E6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EGZAMINŲ,</a:t>
            </a:r>
            <a:r>
              <a:rPr lang="lt-LT" sz="24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IŠLAIKYTŲ 36–85 BALAIS, PROCENTAS 2017–2018 METAIS 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51591207349084"/>
          <c:y val="0.15328346456692912"/>
          <c:w val="0.85593492402873461"/>
          <c:h val="0.42241154820156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'2017-2018 išlaik. pag. dalykus'!$B$68:$B$69</c:f>
              <c:strCache>
                <c:ptCount val="2"/>
                <c:pt idx="0">
                  <c:v>36–85 balai % </c:v>
                </c:pt>
                <c:pt idx="1">
                  <c:v>2017 m.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 išlaik. pag. dalykus'!$A$70:$A$79</c:f>
              <c:strCache>
                <c:ptCount val="10"/>
                <c:pt idx="0">
                  <c:v>Lietuvių kalba ir literatūra</c:v>
                </c:pt>
                <c:pt idx="1">
                  <c:v>Anglų kalba</c:v>
                </c:pt>
                <c:pt idx="2">
                  <c:v>Rusų kalba</c:v>
                </c:pt>
                <c:pt idx="3">
                  <c:v>Matematika</c:v>
                </c:pt>
                <c:pt idx="4">
                  <c:v>Informacinės technologijos</c:v>
                </c:pt>
                <c:pt idx="5">
                  <c:v>Biologija</c:v>
                </c:pt>
                <c:pt idx="6">
                  <c:v>Chemija</c:v>
                </c:pt>
                <c:pt idx="7">
                  <c:v>Fizika</c:v>
                </c:pt>
                <c:pt idx="8">
                  <c:v>Istorija</c:v>
                </c:pt>
                <c:pt idx="9">
                  <c:v>Geografija</c:v>
                </c:pt>
              </c:strCache>
            </c:strRef>
          </c:cat>
          <c:val>
            <c:numRef>
              <c:f>'2017-2018 išlaik. pag. dalykus'!$B$70:$B$79</c:f>
              <c:numCache>
                <c:formatCode>General</c:formatCode>
                <c:ptCount val="10"/>
                <c:pt idx="0">
                  <c:v>29.19</c:v>
                </c:pt>
                <c:pt idx="1">
                  <c:v>54.07</c:v>
                </c:pt>
                <c:pt idx="2">
                  <c:v>62</c:v>
                </c:pt>
                <c:pt idx="3">
                  <c:v>32.9</c:v>
                </c:pt>
                <c:pt idx="4">
                  <c:v>46.15</c:v>
                </c:pt>
                <c:pt idx="5">
                  <c:v>34.619999999999997</c:v>
                </c:pt>
                <c:pt idx="6">
                  <c:v>50</c:v>
                </c:pt>
                <c:pt idx="7">
                  <c:v>77.78</c:v>
                </c:pt>
                <c:pt idx="8">
                  <c:v>57.14</c:v>
                </c:pt>
                <c:pt idx="9">
                  <c:v>61.11</c:v>
                </c:pt>
              </c:numCache>
            </c:numRef>
          </c:val>
        </c:ser>
        <c:ser>
          <c:idx val="1"/>
          <c:order val="1"/>
          <c:tx>
            <c:strRef>
              <c:f>'2017-2018 išlaik. pag. dalykus'!$C$68:$C$69</c:f>
              <c:strCache>
                <c:ptCount val="2"/>
                <c:pt idx="0">
                  <c:v>36–85 balai % </c:v>
                </c:pt>
                <c:pt idx="1">
                  <c:v>2018 m.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674125969594429E-2"/>
                  <c:y val="-0.139887432456514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36,53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302313659042233E-3"/>
                  <c:y val="-8.56027571748821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63,07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60462731808526E-2"/>
                  <c:y val="-0.110657222689481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58,72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726735244281978E-3"/>
                  <c:y val="-0.156590409466247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545347048856312E-2"/>
                  <c:y val="-0.16076615371868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7726735244281154E-3"/>
                  <c:y val="-9.39542456797487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48,78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1605809780664927E-2"/>
                  <c:y val="-0.24010529451491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9189241652546561E-2"/>
                  <c:y val="-0.17538125860219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3704357335498694E-2"/>
                  <c:y val="-0.152414665213814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 išlaik. pag. dalykus'!$A$70:$A$79</c:f>
              <c:strCache>
                <c:ptCount val="10"/>
                <c:pt idx="0">
                  <c:v>Lietuvių kalba ir literatūra</c:v>
                </c:pt>
                <c:pt idx="1">
                  <c:v>Anglų kalba</c:v>
                </c:pt>
                <c:pt idx="2">
                  <c:v>Rusų kalba</c:v>
                </c:pt>
                <c:pt idx="3">
                  <c:v>Matematika</c:v>
                </c:pt>
                <c:pt idx="4">
                  <c:v>Informacinės technologijos</c:v>
                </c:pt>
                <c:pt idx="5">
                  <c:v>Biologija</c:v>
                </c:pt>
                <c:pt idx="6">
                  <c:v>Chemija</c:v>
                </c:pt>
                <c:pt idx="7">
                  <c:v>Fizika</c:v>
                </c:pt>
                <c:pt idx="8">
                  <c:v>Istorija</c:v>
                </c:pt>
                <c:pt idx="9">
                  <c:v>Geografija</c:v>
                </c:pt>
              </c:strCache>
            </c:strRef>
          </c:cat>
          <c:val>
            <c:numRef>
              <c:f>'2017-2018 išlaik. pag. dalykus'!$C$70:$C$79</c:f>
              <c:numCache>
                <c:formatCode>General</c:formatCode>
                <c:ptCount val="10"/>
                <c:pt idx="0">
                  <c:v>36.090000000000003</c:v>
                </c:pt>
                <c:pt idx="1">
                  <c:v>63.22</c:v>
                </c:pt>
                <c:pt idx="2">
                  <c:v>56.72</c:v>
                </c:pt>
                <c:pt idx="3">
                  <c:v>14.58</c:v>
                </c:pt>
                <c:pt idx="4">
                  <c:v>17.39</c:v>
                </c:pt>
                <c:pt idx="5">
                  <c:v>48.84</c:v>
                </c:pt>
                <c:pt idx="6">
                  <c:v>100</c:v>
                </c:pt>
                <c:pt idx="7">
                  <c:v>21.43</c:v>
                </c:pt>
                <c:pt idx="8">
                  <c:v>38.94</c:v>
                </c:pt>
                <c:pt idx="9">
                  <c:v>41.18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500416"/>
        <c:axId val="235500808"/>
        <c:axId val="0"/>
      </c:bar3DChart>
      <c:catAx>
        <c:axId val="2355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35500808"/>
        <c:crosses val="autoZero"/>
        <c:auto val="1"/>
        <c:lblAlgn val="ctr"/>
        <c:lblOffset val="100"/>
        <c:noMultiLvlLbl val="0"/>
      </c:catAx>
      <c:valAx>
        <c:axId val="23550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5500416"/>
        <c:crosses val="autoZero"/>
        <c:crossBetween val="between"/>
      </c:valAx>
      <c:spPr>
        <a:solidFill>
          <a:srgbClr val="E7E6E6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EAEF6-0B8F-40B3-9C18-34E26CAA7B5C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F1E7-8115-408D-BAE6-DFC7ECA52A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912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4704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890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814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58FD-052F-4401-A759-0F81AD43C99E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5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EE82-7A53-41E9-A44E-96C2603113B9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6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716A-A07A-45DE-84A4-3AF5504AA98C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8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DF28-E52D-4346-94D8-FDCD4780D233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7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F663-AB13-44D2-B09E-F541F1500A60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53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DB5C2-0E9A-4B6E-9357-C2AA21DB7808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33CE-9F03-4DB2-8272-AF850A42A82E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52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E281-F7A7-4678-B863-DC0E1A5073D5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6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724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49B3-9DD3-4770-9C68-E7561228552D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61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097E-3EFC-46C0-A461-70C940D43483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50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lt-LT" sz="8000" smtClean="0">
                <a:solidFill>
                  <a:srgbClr val="C0E474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lt-LT" sz="8000" smtClean="0">
                <a:solidFill>
                  <a:srgbClr val="C0E474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1FB8-6F0D-40F3-8E97-A3ED82C6A70F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71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DC32-099E-4318-BDD7-632836D77DFB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06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lt-LT" sz="8000" smtClean="0">
                <a:solidFill>
                  <a:srgbClr val="C0E474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lt-LT" sz="8000" smtClean="0">
                <a:solidFill>
                  <a:srgbClr val="C0E474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AFFF-8D58-4AC1-95FC-B3C15880E674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69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A767-543B-434F-BD3A-83A1455ECC27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07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B495-37F4-4BB1-AA81-4802C0F67FD7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30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9392-A67B-464F-B727-2383D6EEE1B4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8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217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349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797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770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771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81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289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95BF-8735-4781-A55C-CBB1FE76249F}" type="datetimeFigureOut">
              <a:rPr lang="lt-LT" smtClean="0"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22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pavad. stilių</a:t>
            </a:r>
            <a:endParaRPr lang="en-US" altLang="lt-LT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teksto stilių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  <a:endParaRPr lang="en-US" alt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B3B977-5144-43DF-95C2-007984E14609}" type="slidenum">
              <a:rPr lang="lt-LT" altLang="lt-LT" smtClean="0">
                <a:solidFill>
                  <a:srgbClr val="90C226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lt-LT" altLang="lt-LT">
              <a:solidFill>
                <a:srgbClr val="90C226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8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METŲ BRANDOS EGZAMINŲ ANALIZĖ</a:t>
            </a:r>
            <a:endParaRPr lang="lt-LT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74928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5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0654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5776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17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86355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2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6750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8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83839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7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63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3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45450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7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07652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1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2085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0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243107"/>
              </p:ext>
            </p:extLst>
          </p:nvPr>
        </p:nvGraphicFramePr>
        <p:xfrm>
          <a:off x="463826" y="265043"/>
          <a:ext cx="11357113" cy="616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5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8234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94611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40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8" y="0"/>
            <a:ext cx="10275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3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5" y="0"/>
            <a:ext cx="9537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47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27829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altLang="lt-LT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2016–2018 </a:t>
            </a:r>
            <a:r>
              <a:rPr lang="lt-LT" altLang="lt-LT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METŲ MOKYKLINIAI BRANDOS EGZAMINAI</a:t>
            </a:r>
            <a:endParaRPr lang="lt-LT" altLang="lt-LT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227" name="Turinio vietos rezervavimo ženklas 2"/>
          <p:cNvSpPr>
            <a:spLocks noGrp="1"/>
          </p:cNvSpPr>
          <p:nvPr>
            <p:ph idx="1"/>
          </p:nvPr>
        </p:nvSpPr>
        <p:spPr>
          <a:xfrm>
            <a:off x="327546" y="1173707"/>
            <a:ext cx="11864453" cy="4990438"/>
          </a:xfrm>
        </p:spPr>
        <p:txBody>
          <a:bodyPr/>
          <a:lstStyle/>
          <a:p>
            <a:pPr marL="0" indent="0" algn="ctr">
              <a:buNone/>
            </a:pPr>
            <a:r>
              <a:rPr lang="lt-LT" altLang="lt-LT" dirty="0" smtClean="0"/>
              <a:t> </a:t>
            </a:r>
          </a:p>
          <a:p>
            <a:pPr algn="ctr"/>
            <a:endParaRPr lang="lt-LT" altLang="lt-LT" dirty="0" smtClean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24539"/>
              </p:ext>
            </p:extLst>
          </p:nvPr>
        </p:nvGraphicFramePr>
        <p:xfrm>
          <a:off x="327546" y="1446662"/>
          <a:ext cx="10727140" cy="4824664"/>
        </p:xfrm>
        <a:graphic>
          <a:graphicData uri="http://schemas.openxmlformats.org/drawingml/2006/table">
            <a:tbl>
              <a:tblPr/>
              <a:tblGrid>
                <a:gridCol w="1958039"/>
                <a:gridCol w="1494112"/>
                <a:gridCol w="1009720"/>
                <a:gridCol w="896013"/>
                <a:gridCol w="898288"/>
                <a:gridCol w="896013"/>
                <a:gridCol w="884641"/>
                <a:gridCol w="896013"/>
                <a:gridCol w="852606"/>
                <a:gridCol w="941695"/>
              </a:tblGrid>
              <a:tr h="708529"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Organizacija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Neišlaikė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009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M.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Visa Lietuva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4,91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23,29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17,47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10,22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10,68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10,56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12,27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86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Trakų r.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6,33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17,65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15,84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12,44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12,67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10,18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10,18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14,71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</a:tr>
              <a:tr h="552674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M.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Visa Lietuva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22,92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11,02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10,66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10,55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10,72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11,46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86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Trakų r.</a:t>
                      </a: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4,47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18,16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13,42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11,58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12,89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13,16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11,32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</a:tr>
              <a:tr h="743863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M.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altLang="lt-L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Visa Lietuva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altLang="lt-L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2,92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22,05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15,72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13,27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11,69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10,88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11,41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12,06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3863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altLang="lt-L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altLang="lt-L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Trakų r.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altLang="lt-L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0" marR="9210" marT="92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2,68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12,44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11,95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15,61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12,44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15,37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19,27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10,24</a:t>
                      </a:r>
                    </a:p>
                  </a:txBody>
                  <a:tcPr marL="9210" marR="9210" marT="921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793758"/>
              </p:ext>
            </p:extLst>
          </p:nvPr>
        </p:nvGraphicFramePr>
        <p:xfrm>
          <a:off x="-1" y="0"/>
          <a:ext cx="1107881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121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627507"/>
              </p:ext>
            </p:extLst>
          </p:nvPr>
        </p:nvGraphicFramePr>
        <p:xfrm>
          <a:off x="-1" y="0"/>
          <a:ext cx="1062824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034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809678"/>
              </p:ext>
            </p:extLst>
          </p:nvPr>
        </p:nvGraphicFramePr>
        <p:xfrm>
          <a:off x="-1" y="0"/>
          <a:ext cx="1057523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64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27753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6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764767"/>
              </p:ext>
            </p:extLst>
          </p:nvPr>
        </p:nvGraphicFramePr>
        <p:xfrm>
          <a:off x="291548" y="212036"/>
          <a:ext cx="11529391" cy="646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87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122121"/>
              </p:ext>
            </p:extLst>
          </p:nvPr>
        </p:nvGraphicFramePr>
        <p:xfrm>
          <a:off x="1152939" y="490330"/>
          <a:ext cx="10495722" cy="575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9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859467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92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877350"/>
              </p:ext>
            </p:extLst>
          </p:nvPr>
        </p:nvGraphicFramePr>
        <p:xfrm>
          <a:off x="450575" y="172278"/>
          <a:ext cx="11105322" cy="636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02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4647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724833"/>
              </p:ext>
            </p:extLst>
          </p:nvPr>
        </p:nvGraphicFramePr>
        <p:xfrm>
          <a:off x="0" y="1"/>
          <a:ext cx="11860696" cy="655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51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338</Words>
  <Application>Microsoft Office PowerPoint</Application>
  <PresentationFormat>Plačiaekranė</PresentationFormat>
  <Paragraphs>206</Paragraphs>
  <Slides>28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Lucida Sans Unicode</vt:lpstr>
      <vt:lpstr>Times New Roman</vt:lpstr>
      <vt:lpstr>Trebuchet MS</vt:lpstr>
      <vt:lpstr>Wingdings 3</vt:lpstr>
      <vt:lpstr>„Office“ tema</vt:lpstr>
      <vt:lpstr>3_Briaunota</vt:lpstr>
      <vt:lpstr>2018 METŲ BRANDOS EGZAMINŲ ANALIZĖ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2016–2018 METŲ MOKYKLINIAI BRANDOS EGZAMINAI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Regina Zukiene</dc:creator>
  <cp:lastModifiedBy>Regina Zukiene</cp:lastModifiedBy>
  <cp:revision>110</cp:revision>
  <dcterms:created xsi:type="dcterms:W3CDTF">2018-07-18T13:40:55Z</dcterms:created>
  <dcterms:modified xsi:type="dcterms:W3CDTF">2018-11-05T14:38:42Z</dcterms:modified>
</cp:coreProperties>
</file>