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9"/>
  </p:notesMasterIdLst>
  <p:sldIdLst>
    <p:sldId id="256" r:id="rId3"/>
    <p:sldId id="292" r:id="rId4"/>
    <p:sldId id="328" r:id="rId5"/>
    <p:sldId id="329" r:id="rId6"/>
    <p:sldId id="331" r:id="rId7"/>
    <p:sldId id="330" r:id="rId8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FFFF00"/>
    <a:srgbClr val="FF99CC"/>
    <a:srgbClr val="0066FF"/>
    <a:srgbClr val="CC0000"/>
    <a:srgbClr val="CC6600"/>
    <a:srgbClr val="FF9900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ABITURIENTŲ</a:t>
            </a:r>
            <a:r>
              <a:rPr lang="lt-LT" sz="1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SKAIČIUS SAVIVALDYBĖS GIMNAZIJOSE 2013–2019 METAIS </a:t>
            </a:r>
            <a:endParaRPr lang="lt-L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308980644075869E-2"/>
          <c:y val="0.10570282881306503"/>
          <c:w val="0.92257155191089313"/>
          <c:h val="0.648079833740730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'Abiturientų sk. ir diagr.'!$B$151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'Abiturientų sk. ir diagr.'!$A$152:$A$163</c:f>
              <c:strCache>
                <c:ptCount val="12"/>
                <c:pt idx="0">
                  <c:v>Aukštadvario gimn.</c:v>
                </c:pt>
                <c:pt idx="1">
                  <c:v>"Versmės" gimn.</c:v>
                </c:pt>
                <c:pt idx="2">
                  <c:v>H. Senkevičiaus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"Medeinos"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diagr.'!$B$152:$B$163</c:f>
              <c:numCache>
                <c:formatCode>General</c:formatCode>
                <c:ptCount val="12"/>
                <c:pt idx="0">
                  <c:v>17</c:v>
                </c:pt>
                <c:pt idx="1">
                  <c:v>39</c:v>
                </c:pt>
                <c:pt idx="2">
                  <c:v>16</c:v>
                </c:pt>
                <c:pt idx="3">
                  <c:v>89</c:v>
                </c:pt>
                <c:pt idx="4">
                  <c:v>23</c:v>
                </c:pt>
                <c:pt idx="5">
                  <c:v>14</c:v>
                </c:pt>
                <c:pt idx="6">
                  <c:v>9</c:v>
                </c:pt>
                <c:pt idx="7">
                  <c:v>18</c:v>
                </c:pt>
                <c:pt idx="8">
                  <c:v>19</c:v>
                </c:pt>
                <c:pt idx="9">
                  <c:v>92</c:v>
                </c:pt>
                <c:pt idx="10">
                  <c:v>239</c:v>
                </c:pt>
                <c:pt idx="11">
                  <c:v>575</c:v>
                </c:pt>
              </c:numCache>
            </c:numRef>
          </c:val>
        </c:ser>
        <c:ser>
          <c:idx val="1"/>
          <c:order val="1"/>
          <c:tx>
            <c:strRef>
              <c:f>'Abiturientų sk. ir diagr.'!$C$151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'Abiturientų sk. ir diagr.'!$A$152:$A$163</c:f>
              <c:strCache>
                <c:ptCount val="12"/>
                <c:pt idx="0">
                  <c:v>Aukštadvario gimn.</c:v>
                </c:pt>
                <c:pt idx="1">
                  <c:v>"Versmės" gimn.</c:v>
                </c:pt>
                <c:pt idx="2">
                  <c:v>H. Senkevičiaus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"Medeinos"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diagr.'!$C$152:$C$163</c:f>
              <c:numCache>
                <c:formatCode>General</c:formatCode>
                <c:ptCount val="12"/>
                <c:pt idx="0">
                  <c:v>20</c:v>
                </c:pt>
                <c:pt idx="1">
                  <c:v>19</c:v>
                </c:pt>
                <c:pt idx="2">
                  <c:v>23</c:v>
                </c:pt>
                <c:pt idx="3">
                  <c:v>60</c:v>
                </c:pt>
                <c:pt idx="4">
                  <c:v>14</c:v>
                </c:pt>
                <c:pt idx="5">
                  <c:v>15</c:v>
                </c:pt>
                <c:pt idx="6">
                  <c:v>7</c:v>
                </c:pt>
                <c:pt idx="7">
                  <c:v>28</c:v>
                </c:pt>
                <c:pt idx="8">
                  <c:v>15</c:v>
                </c:pt>
                <c:pt idx="9">
                  <c:v>80</c:v>
                </c:pt>
                <c:pt idx="10">
                  <c:v>155</c:v>
                </c:pt>
                <c:pt idx="11">
                  <c:v>436</c:v>
                </c:pt>
              </c:numCache>
            </c:numRef>
          </c:val>
        </c:ser>
        <c:ser>
          <c:idx val="2"/>
          <c:order val="2"/>
          <c:tx>
            <c:strRef>
              <c:f>'Abiturientų sk. ir diagr.'!$D$151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'Abiturientų sk. ir diagr.'!$A$152:$A$163</c:f>
              <c:strCache>
                <c:ptCount val="12"/>
                <c:pt idx="0">
                  <c:v>Aukštadvario gimn.</c:v>
                </c:pt>
                <c:pt idx="1">
                  <c:v>"Versmės" gimn.</c:v>
                </c:pt>
                <c:pt idx="2">
                  <c:v>H. Senkevičiaus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"Medeinos"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diagr.'!$D$152:$D$163</c:f>
              <c:numCache>
                <c:formatCode>General</c:formatCode>
                <c:ptCount val="12"/>
                <c:pt idx="0">
                  <c:v>14</c:v>
                </c:pt>
                <c:pt idx="1">
                  <c:v>18</c:v>
                </c:pt>
                <c:pt idx="2">
                  <c:v>19</c:v>
                </c:pt>
                <c:pt idx="3">
                  <c:v>81</c:v>
                </c:pt>
                <c:pt idx="4">
                  <c:v>19</c:v>
                </c:pt>
                <c:pt idx="5">
                  <c:v>15</c:v>
                </c:pt>
                <c:pt idx="6">
                  <c:v>8</c:v>
                </c:pt>
                <c:pt idx="7">
                  <c:v>36</c:v>
                </c:pt>
                <c:pt idx="8">
                  <c:v>17</c:v>
                </c:pt>
                <c:pt idx="9">
                  <c:v>80</c:v>
                </c:pt>
                <c:pt idx="10">
                  <c:v>149</c:v>
                </c:pt>
                <c:pt idx="11">
                  <c:v>456</c:v>
                </c:pt>
              </c:numCache>
            </c:numRef>
          </c:val>
        </c:ser>
        <c:ser>
          <c:idx val="3"/>
          <c:order val="3"/>
          <c:tx>
            <c:strRef>
              <c:f>'Abiturientų sk. ir diagr.'!$E$151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'Abiturientų sk. ir diagr.'!$A$152:$A$163</c:f>
              <c:strCache>
                <c:ptCount val="12"/>
                <c:pt idx="0">
                  <c:v>Aukštadvario gimn.</c:v>
                </c:pt>
                <c:pt idx="1">
                  <c:v>"Versmės" gimn.</c:v>
                </c:pt>
                <c:pt idx="2">
                  <c:v>H. Senkevičiaus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"Medeinos"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diagr.'!$E$152:$E$163</c:f>
              <c:numCache>
                <c:formatCode>General</c:formatCode>
                <c:ptCount val="12"/>
                <c:pt idx="0">
                  <c:v>14</c:v>
                </c:pt>
                <c:pt idx="1">
                  <c:v>6</c:v>
                </c:pt>
                <c:pt idx="2">
                  <c:v>22</c:v>
                </c:pt>
                <c:pt idx="3">
                  <c:v>54</c:v>
                </c:pt>
                <c:pt idx="4">
                  <c:v>17</c:v>
                </c:pt>
                <c:pt idx="5">
                  <c:v>10</c:v>
                </c:pt>
                <c:pt idx="6">
                  <c:v>7</c:v>
                </c:pt>
                <c:pt idx="7">
                  <c:v>27</c:v>
                </c:pt>
                <c:pt idx="8">
                  <c:v>17</c:v>
                </c:pt>
                <c:pt idx="9">
                  <c:v>76</c:v>
                </c:pt>
                <c:pt idx="10">
                  <c:v>127</c:v>
                </c:pt>
                <c:pt idx="11">
                  <c:v>377</c:v>
                </c:pt>
              </c:numCache>
            </c:numRef>
          </c:val>
        </c:ser>
        <c:ser>
          <c:idx val="4"/>
          <c:order val="4"/>
          <c:tx>
            <c:strRef>
              <c:f>'Abiturientų sk. ir diagr.'!$F$151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'Abiturientų sk. ir diagr.'!$A$152:$A$163</c:f>
              <c:strCache>
                <c:ptCount val="12"/>
                <c:pt idx="0">
                  <c:v>Aukštadvario gimn.</c:v>
                </c:pt>
                <c:pt idx="1">
                  <c:v>"Versmės" gimn.</c:v>
                </c:pt>
                <c:pt idx="2">
                  <c:v>H. Senkevičiaus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"Medeinos"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diagr.'!$F$152:$F$163</c:f>
              <c:numCache>
                <c:formatCode>General</c:formatCode>
                <c:ptCount val="12"/>
                <c:pt idx="0">
                  <c:v>16</c:v>
                </c:pt>
                <c:pt idx="1">
                  <c:v>9</c:v>
                </c:pt>
                <c:pt idx="2">
                  <c:v>10</c:v>
                </c:pt>
                <c:pt idx="3">
                  <c:v>61</c:v>
                </c:pt>
                <c:pt idx="4">
                  <c:v>7</c:v>
                </c:pt>
                <c:pt idx="5">
                  <c:v>10</c:v>
                </c:pt>
                <c:pt idx="6">
                  <c:v>5</c:v>
                </c:pt>
                <c:pt idx="7">
                  <c:v>19</c:v>
                </c:pt>
                <c:pt idx="8">
                  <c:v>15</c:v>
                </c:pt>
                <c:pt idx="9">
                  <c:v>69</c:v>
                </c:pt>
                <c:pt idx="10">
                  <c:v>107</c:v>
                </c:pt>
                <c:pt idx="11">
                  <c:v>328</c:v>
                </c:pt>
              </c:numCache>
            </c:numRef>
          </c:val>
        </c:ser>
        <c:ser>
          <c:idx val="5"/>
          <c:order val="5"/>
          <c:tx>
            <c:strRef>
              <c:f>'Abiturientų sk. ir diagr.'!$G$151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'Abiturientų sk. ir diagr.'!$A$152:$A$163</c:f>
              <c:strCache>
                <c:ptCount val="12"/>
                <c:pt idx="0">
                  <c:v>Aukštadvario gimn.</c:v>
                </c:pt>
                <c:pt idx="1">
                  <c:v>"Versmės" gimn.</c:v>
                </c:pt>
                <c:pt idx="2">
                  <c:v>H. Senkevičiaus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"Medeinos"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diagr.'!$G$152:$G$163</c:f>
              <c:numCache>
                <c:formatCode>General</c:formatCode>
                <c:ptCount val="12"/>
                <c:pt idx="0">
                  <c:v>15</c:v>
                </c:pt>
                <c:pt idx="1">
                  <c:v>0</c:v>
                </c:pt>
                <c:pt idx="2">
                  <c:v>14</c:v>
                </c:pt>
                <c:pt idx="3">
                  <c:v>60</c:v>
                </c:pt>
                <c:pt idx="4">
                  <c:v>13</c:v>
                </c:pt>
                <c:pt idx="5">
                  <c:v>13</c:v>
                </c:pt>
                <c:pt idx="6">
                  <c:v>5</c:v>
                </c:pt>
                <c:pt idx="7">
                  <c:v>27</c:v>
                </c:pt>
                <c:pt idx="8">
                  <c:v>16</c:v>
                </c:pt>
                <c:pt idx="9">
                  <c:v>74</c:v>
                </c:pt>
                <c:pt idx="10">
                  <c:v>129</c:v>
                </c:pt>
                <c:pt idx="11">
                  <c:v>366</c:v>
                </c:pt>
              </c:numCache>
            </c:numRef>
          </c:val>
        </c:ser>
        <c:ser>
          <c:idx val="6"/>
          <c:order val="6"/>
          <c:tx>
            <c:strRef>
              <c:f>'Abiturientų sk. ir diagr.'!$H$151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1.5644954906805168E-2"/>
                  <c:y val="-4.095993084375148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699871162300481E-3"/>
                  <c:y val="-3.08438592351404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34993558115024E-3"/>
                  <c:y val="-6.47893441993368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4713473315835693E-3"/>
                </c:manualLayout>
              </c:layout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114942023035216E-2"/>
                      <c:h val="3.479670036279015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0855557293884697E-3"/>
                  <c:y val="-3.70370370370370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3844313868416601E-3"/>
                  <c:y val="-6.143219992386778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1948817117822575E-17"/>
                  <c:y val="-5.24397942121355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352490337172618E-3"/>
                  <c:y val="1.03949870339730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389763423564515E-16"/>
                  <c:y val="-6.88853372837116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7778154187454015E-3"/>
                  <c:y val="8.13094196558763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1941049669124165E-5"/>
                  <c:y val="3.09054299692161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'Abiturientų sk. ir diagr.'!$A$152:$A$163</c:f>
              <c:strCache>
                <c:ptCount val="12"/>
                <c:pt idx="0">
                  <c:v>Aukštadvario gimn.</c:v>
                </c:pt>
                <c:pt idx="1">
                  <c:v>"Versmės" gimn.</c:v>
                </c:pt>
                <c:pt idx="2">
                  <c:v>H. Senkevičiaus gimn.</c:v>
                </c:pt>
                <c:pt idx="3">
                  <c:v>M. Šimelionio gimn.</c:v>
                </c:pt>
                <c:pt idx="4">
                  <c:v>D. Malinausko gimn.</c:v>
                </c:pt>
                <c:pt idx="5">
                  <c:v>"Medeinos" gimn.</c:v>
                </c:pt>
                <c:pt idx="6">
                  <c:v>L. Komolovskio gimn.</c:v>
                </c:pt>
                <c:pt idx="7">
                  <c:v>Rūdiškių gimn.</c:v>
                </c:pt>
                <c:pt idx="8">
                  <c:v>Trakų gimn.</c:v>
                </c:pt>
                <c:pt idx="9">
                  <c:v>Trakų VDG</c:v>
                </c:pt>
                <c:pt idx="10">
                  <c:v>Trakų s. m. c.</c:v>
                </c:pt>
                <c:pt idx="11">
                  <c:v>Iš viso:</c:v>
                </c:pt>
              </c:strCache>
            </c:strRef>
          </c:cat>
          <c:val>
            <c:numRef>
              <c:f>'Abiturientų sk. ir diagr.'!$H$152:$H$163</c:f>
              <c:numCache>
                <c:formatCode>General</c:formatCode>
                <c:ptCount val="12"/>
                <c:pt idx="0">
                  <c:v>12</c:v>
                </c:pt>
                <c:pt idx="1">
                  <c:v>6</c:v>
                </c:pt>
                <c:pt idx="2">
                  <c:v>10</c:v>
                </c:pt>
                <c:pt idx="3">
                  <c:v>45</c:v>
                </c:pt>
                <c:pt idx="4">
                  <c:v>11</c:v>
                </c:pt>
                <c:pt idx="5">
                  <c:v>11</c:v>
                </c:pt>
                <c:pt idx="6">
                  <c:v>3</c:v>
                </c:pt>
                <c:pt idx="7">
                  <c:v>28</c:v>
                </c:pt>
                <c:pt idx="8">
                  <c:v>15</c:v>
                </c:pt>
                <c:pt idx="9">
                  <c:v>90</c:v>
                </c:pt>
                <c:pt idx="10">
                  <c:v>82</c:v>
                </c:pt>
                <c:pt idx="11">
                  <c:v>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064088"/>
        <c:axId val="244064480"/>
      </c:barChart>
      <c:catAx>
        <c:axId val="24406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44064480"/>
        <c:crosses val="autoZero"/>
        <c:auto val="1"/>
        <c:lblAlgn val="ctr"/>
        <c:lblOffset val="100"/>
        <c:noMultiLvlLbl val="0"/>
      </c:catAx>
      <c:valAx>
        <c:axId val="2440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440640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030872124403613"/>
          <c:y val="0.95964316114679349"/>
          <c:w val="0.3938255751192774"/>
          <c:h val="4.0356838853206359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RAKŲ</a:t>
            </a:r>
            <a:r>
              <a:rPr lang="lt-LT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RAJONO ABITURIENTŲ, IŠKLAUSIUSIŲ </a:t>
            </a:r>
            <a:r>
              <a:rPr lang="lt-LT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ĮGIJUSIŲ </a:t>
            </a:r>
            <a:r>
              <a:rPr lang="lt-LT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VIDURINIO UGDYMO PROGRAMĄ, SKAIČIUS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'Vidur. išsil. įgijimas'!$A$115</c:f>
              <c:strCache>
                <c:ptCount val="1"/>
                <c:pt idx="0">
                  <c:v>Išklausė vid. ugd. programą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84047947090751E-17"/>
                  <c:y val="-2.7590089478477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917035912512814E-3"/>
                  <c:y val="-2.759008947847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751107737538442E-3"/>
                  <c:y val="-2.1677927447375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834071825026573E-3"/>
                  <c:y val="-3.7443692863648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668143650051256E-3"/>
                  <c:y val="-2.9560810155511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502215475077829E-3"/>
                  <c:y val="-2.561936880144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668143650051256E-3"/>
                  <c:y val="-2.561936880144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įgijimas'!$B$114:$H$114</c:f>
              <c:strCache>
                <c:ptCount val="7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  <c:pt idx="6">
                  <c:v>2019 m.</c:v>
                </c:pt>
              </c:strCache>
            </c:strRef>
          </c:cat>
          <c:val>
            <c:numRef>
              <c:f>'Vidur. išsil. įgijimas'!$B$115:$H$115</c:f>
              <c:numCache>
                <c:formatCode>General</c:formatCode>
                <c:ptCount val="7"/>
                <c:pt idx="0">
                  <c:v>585</c:v>
                </c:pt>
                <c:pt idx="1">
                  <c:v>408</c:v>
                </c:pt>
                <c:pt idx="2">
                  <c:v>454</c:v>
                </c:pt>
                <c:pt idx="3">
                  <c:v>389</c:v>
                </c:pt>
                <c:pt idx="4">
                  <c:v>326</c:v>
                </c:pt>
                <c:pt idx="5">
                  <c:v>347</c:v>
                </c:pt>
                <c:pt idx="6">
                  <c:v>313</c:v>
                </c:pt>
              </c:numCache>
            </c:numRef>
          </c:val>
        </c:ser>
        <c:ser>
          <c:idx val="1"/>
          <c:order val="1"/>
          <c:tx>
            <c:strRef>
              <c:f>'Vidur. išsil. įgijimas'!$A$116</c:f>
              <c:strCache>
                <c:ptCount val="1"/>
                <c:pt idx="0">
                  <c:v>Gavo brand. atest. ir įgijo vid. išsil.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250664642523067E-2"/>
                  <c:y val="-2.167792744737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08739503764096E-2"/>
                  <c:y val="-3.744369286364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958961051271784E-2"/>
                  <c:y val="-1.970720677034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125775416276816E-2"/>
                  <c:y val="-2.956081015551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958961051271691E-2"/>
                  <c:y val="-3.9414413540682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25066464252297E-2"/>
                  <c:y val="-2.759008947847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417479007528001E-2"/>
                  <c:y val="-3.547297218661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įgijimas'!$B$114:$H$114</c:f>
              <c:strCache>
                <c:ptCount val="7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  <c:pt idx="6">
                  <c:v>2019 m.</c:v>
                </c:pt>
              </c:strCache>
            </c:strRef>
          </c:cat>
          <c:val>
            <c:numRef>
              <c:f>'Vidur. išsil. įgijimas'!$B$116:$H$116</c:f>
              <c:numCache>
                <c:formatCode>General</c:formatCode>
                <c:ptCount val="7"/>
                <c:pt idx="0">
                  <c:v>543</c:v>
                </c:pt>
                <c:pt idx="1">
                  <c:v>380</c:v>
                </c:pt>
                <c:pt idx="2">
                  <c:v>413</c:v>
                </c:pt>
                <c:pt idx="3">
                  <c:v>349</c:v>
                </c:pt>
                <c:pt idx="4">
                  <c:v>304</c:v>
                </c:pt>
                <c:pt idx="5">
                  <c:v>329</c:v>
                </c:pt>
                <c:pt idx="6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871808"/>
        <c:axId val="404871416"/>
        <c:axId val="0"/>
      </c:bar3DChart>
      <c:catAx>
        <c:axId val="404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04871416"/>
        <c:crosses val="autoZero"/>
        <c:auto val="1"/>
        <c:lblAlgn val="ctr"/>
        <c:lblOffset val="100"/>
        <c:noMultiLvlLbl val="0"/>
      </c:catAx>
      <c:valAx>
        <c:axId val="40487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048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ABITURIENTAI,</a:t>
            </a:r>
            <a:r>
              <a:rPr lang="lt-LT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IŠKLAUSĘ IR ĮGIJĘ VIDURINIO UGDYMO PROGRAMĄ 2017–2019 METAIS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335682475061521"/>
          <c:y val="2.6214108016598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332274279745879E-2"/>
          <c:y val="0.14809236420966723"/>
          <c:w val="0.9130898271331418"/>
          <c:h val="0.507893342799534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'Vidur. išsil. įgijimas'!$B$36:$B$37</c:f>
              <c:strCache>
                <c:ptCount val="2"/>
                <c:pt idx="0">
                  <c:v>2017 m.</c:v>
                </c:pt>
                <c:pt idx="1">
                  <c:v>Iškl. vid. u. pr.</c:v>
                </c:pt>
              </c:strCache>
            </c:strRef>
          </c:tx>
          <c:spPr>
            <a:solidFill>
              <a:srgbClr val="E76618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įgijimas'!$B$38:$B$49</c:f>
              <c:numCache>
                <c:formatCode>General</c:formatCode>
                <c:ptCount val="12"/>
                <c:pt idx="0">
                  <c:v>326</c:v>
                </c:pt>
                <c:pt idx="1">
                  <c:v>16</c:v>
                </c:pt>
                <c:pt idx="2">
                  <c:v>9</c:v>
                </c:pt>
                <c:pt idx="3">
                  <c:v>10</c:v>
                </c:pt>
                <c:pt idx="4">
                  <c:v>61</c:v>
                </c:pt>
                <c:pt idx="5">
                  <c:v>7</c:v>
                </c:pt>
                <c:pt idx="6">
                  <c:v>10</c:v>
                </c:pt>
                <c:pt idx="7">
                  <c:v>5</c:v>
                </c:pt>
                <c:pt idx="8">
                  <c:v>19</c:v>
                </c:pt>
                <c:pt idx="9">
                  <c:v>15</c:v>
                </c:pt>
                <c:pt idx="10">
                  <c:v>76</c:v>
                </c:pt>
                <c:pt idx="11">
                  <c:v>98</c:v>
                </c:pt>
              </c:numCache>
            </c:numRef>
          </c:val>
        </c:ser>
        <c:ser>
          <c:idx val="1"/>
          <c:order val="1"/>
          <c:tx>
            <c:strRef>
              <c:f>'Vidur. išsil. įgijimas'!$C$36:$C$37</c:f>
              <c:strCache>
                <c:ptCount val="2"/>
                <c:pt idx="0">
                  <c:v>2017 m.</c:v>
                </c:pt>
                <c:pt idx="1">
                  <c:v>Įgijo vid. u. pr.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įgijimas'!$C$38:$C$49</c:f>
              <c:numCache>
                <c:formatCode>General</c:formatCode>
                <c:ptCount val="12"/>
                <c:pt idx="0">
                  <c:v>304</c:v>
                </c:pt>
                <c:pt idx="1">
                  <c:v>16</c:v>
                </c:pt>
                <c:pt idx="2">
                  <c:v>9</c:v>
                </c:pt>
                <c:pt idx="3">
                  <c:v>9</c:v>
                </c:pt>
                <c:pt idx="4">
                  <c:v>60</c:v>
                </c:pt>
                <c:pt idx="5">
                  <c:v>7</c:v>
                </c:pt>
                <c:pt idx="6">
                  <c:v>10</c:v>
                </c:pt>
                <c:pt idx="7">
                  <c:v>5</c:v>
                </c:pt>
                <c:pt idx="8">
                  <c:v>19</c:v>
                </c:pt>
                <c:pt idx="9">
                  <c:v>15</c:v>
                </c:pt>
                <c:pt idx="10">
                  <c:v>75</c:v>
                </c:pt>
                <c:pt idx="11">
                  <c:v>79</c:v>
                </c:pt>
              </c:numCache>
            </c:numRef>
          </c:val>
        </c:ser>
        <c:ser>
          <c:idx val="2"/>
          <c:order val="2"/>
          <c:tx>
            <c:strRef>
              <c:f>'Vidur. išsil. įgijimas'!$D$36:$D$37</c:f>
              <c:strCache>
                <c:ptCount val="2"/>
                <c:pt idx="0">
                  <c:v>2018 m.</c:v>
                </c:pt>
                <c:pt idx="1">
                  <c:v>Iškl. vid. u. pr.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įgijimas'!$D$38:$D$49</c:f>
              <c:numCache>
                <c:formatCode>General</c:formatCode>
                <c:ptCount val="12"/>
                <c:pt idx="0">
                  <c:v>347</c:v>
                </c:pt>
                <c:pt idx="1">
                  <c:v>15</c:v>
                </c:pt>
                <c:pt idx="2">
                  <c:v>0</c:v>
                </c:pt>
                <c:pt idx="3">
                  <c:v>14</c:v>
                </c:pt>
                <c:pt idx="4">
                  <c:v>60</c:v>
                </c:pt>
                <c:pt idx="5">
                  <c:v>13</c:v>
                </c:pt>
                <c:pt idx="6">
                  <c:v>13</c:v>
                </c:pt>
                <c:pt idx="7">
                  <c:v>5</c:v>
                </c:pt>
                <c:pt idx="8">
                  <c:v>27</c:v>
                </c:pt>
                <c:pt idx="9">
                  <c:v>16</c:v>
                </c:pt>
                <c:pt idx="10">
                  <c:v>74</c:v>
                </c:pt>
                <c:pt idx="11">
                  <c:v>110</c:v>
                </c:pt>
              </c:numCache>
            </c:numRef>
          </c:val>
        </c:ser>
        <c:ser>
          <c:idx val="3"/>
          <c:order val="3"/>
          <c:tx>
            <c:strRef>
              <c:f>'Vidur. išsil. įgijimas'!$E$36:$E$37</c:f>
              <c:strCache>
                <c:ptCount val="2"/>
                <c:pt idx="0">
                  <c:v>2018 m.</c:v>
                </c:pt>
                <c:pt idx="1">
                  <c:v>Įgijo vid. u. pr.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įgijimas'!$E$38:$E$49</c:f>
              <c:numCache>
                <c:formatCode>General</c:formatCode>
                <c:ptCount val="12"/>
                <c:pt idx="0">
                  <c:v>329</c:v>
                </c:pt>
                <c:pt idx="1">
                  <c:v>15</c:v>
                </c:pt>
                <c:pt idx="2">
                  <c:v>0</c:v>
                </c:pt>
                <c:pt idx="3">
                  <c:v>14</c:v>
                </c:pt>
                <c:pt idx="4">
                  <c:v>60</c:v>
                </c:pt>
                <c:pt idx="5">
                  <c:v>13</c:v>
                </c:pt>
                <c:pt idx="6">
                  <c:v>13</c:v>
                </c:pt>
                <c:pt idx="7">
                  <c:v>5</c:v>
                </c:pt>
                <c:pt idx="8">
                  <c:v>27</c:v>
                </c:pt>
                <c:pt idx="9">
                  <c:v>16</c:v>
                </c:pt>
                <c:pt idx="10">
                  <c:v>72</c:v>
                </c:pt>
                <c:pt idx="11">
                  <c:v>94</c:v>
                </c:pt>
              </c:numCache>
            </c:numRef>
          </c:val>
        </c:ser>
        <c:ser>
          <c:idx val="4"/>
          <c:order val="4"/>
          <c:tx>
            <c:strRef>
              <c:f>'Vidur. išsil. įgijimas'!$F$36:$F$37</c:f>
              <c:strCache>
                <c:ptCount val="2"/>
                <c:pt idx="0">
                  <c:v>2019 m.</c:v>
                </c:pt>
                <c:pt idx="1">
                  <c:v>Iškl. vid. u. pr.</c:v>
                </c:pt>
              </c:strCache>
            </c:strRef>
          </c:tx>
          <c:spPr>
            <a:solidFill>
              <a:srgbClr val="90C226">
                <a:lumMod val="40000"/>
                <a:lumOff val="6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įgijimas'!$F$38:$F$49</c:f>
              <c:numCache>
                <c:formatCode>General</c:formatCode>
                <c:ptCount val="12"/>
                <c:pt idx="0">
                  <c:v>313</c:v>
                </c:pt>
                <c:pt idx="1">
                  <c:v>12</c:v>
                </c:pt>
                <c:pt idx="2">
                  <c:v>6</c:v>
                </c:pt>
                <c:pt idx="3">
                  <c:v>10</c:v>
                </c:pt>
                <c:pt idx="4">
                  <c:v>45</c:v>
                </c:pt>
                <c:pt idx="5">
                  <c:v>11</c:v>
                </c:pt>
                <c:pt idx="6">
                  <c:v>11</c:v>
                </c:pt>
                <c:pt idx="7">
                  <c:v>3</c:v>
                </c:pt>
                <c:pt idx="8">
                  <c:v>28</c:v>
                </c:pt>
                <c:pt idx="9">
                  <c:v>15</c:v>
                </c:pt>
                <c:pt idx="10">
                  <c:v>90</c:v>
                </c:pt>
                <c:pt idx="11">
                  <c:v>82</c:v>
                </c:pt>
              </c:numCache>
            </c:numRef>
          </c:val>
        </c:ser>
        <c:ser>
          <c:idx val="5"/>
          <c:order val="5"/>
          <c:tx>
            <c:strRef>
              <c:f>'Vidur. išsil. įgijimas'!$G$36:$G$37</c:f>
              <c:strCache>
                <c:ptCount val="2"/>
                <c:pt idx="0">
                  <c:v>2019 m.</c:v>
                </c:pt>
                <c:pt idx="1">
                  <c:v>Įgijo vid. u. pr.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įgijimas'!$A$38:$A$49</c:f>
              <c:strCache>
                <c:ptCount val="12"/>
                <c:pt idx="0">
                  <c:v>Trakų r.</c:v>
                </c:pt>
                <c:pt idx="1">
                  <c:v>Aukštadvario gimn.</c:v>
                </c:pt>
                <c:pt idx="2">
                  <c:v>"Versmės" gimnazija</c:v>
                </c:pt>
                <c:pt idx="3">
                  <c:v> H. Senkevičiaus gimnazija</c:v>
                </c:pt>
                <c:pt idx="4">
                  <c:v>M. Šimelionio gimnazija</c:v>
                </c:pt>
                <c:pt idx="5">
                  <c:v>D. Malinausko gimnazija</c:v>
                </c:pt>
                <c:pt idx="6">
                  <c:v>"Medeinos" gimnazija</c:v>
                </c:pt>
                <c:pt idx="7">
                  <c:v>L. Komalovskio gimnazija</c:v>
                </c:pt>
                <c:pt idx="8">
                  <c:v>Rūdiškių gimnazija</c:v>
                </c:pt>
                <c:pt idx="9">
                  <c:v>Trakų gimnazija</c:v>
                </c:pt>
                <c:pt idx="10">
                  <c:v>Trakų VDG</c:v>
                </c:pt>
                <c:pt idx="11">
                  <c:v>Trakų suaug. mok. centras</c:v>
                </c:pt>
              </c:strCache>
            </c:strRef>
          </c:cat>
          <c:val>
            <c:numRef>
              <c:f>'Vidur. išsil. įgijimas'!$G$38:$G$49</c:f>
              <c:numCache>
                <c:formatCode>General</c:formatCode>
                <c:ptCount val="12"/>
                <c:pt idx="0">
                  <c:v>287</c:v>
                </c:pt>
                <c:pt idx="1">
                  <c:v>12</c:v>
                </c:pt>
                <c:pt idx="2">
                  <c:v>6</c:v>
                </c:pt>
                <c:pt idx="3">
                  <c:v>10</c:v>
                </c:pt>
                <c:pt idx="4">
                  <c:v>43</c:v>
                </c:pt>
                <c:pt idx="5">
                  <c:v>10</c:v>
                </c:pt>
                <c:pt idx="6">
                  <c:v>11</c:v>
                </c:pt>
                <c:pt idx="7">
                  <c:v>3</c:v>
                </c:pt>
                <c:pt idx="8">
                  <c:v>28</c:v>
                </c:pt>
                <c:pt idx="9">
                  <c:v>15</c:v>
                </c:pt>
                <c:pt idx="10">
                  <c:v>89</c:v>
                </c:pt>
                <c:pt idx="1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577560"/>
        <c:axId val="401577168"/>
        <c:axId val="0"/>
      </c:bar3DChart>
      <c:catAx>
        <c:axId val="40157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01577168"/>
        <c:crosses val="autoZero"/>
        <c:auto val="1"/>
        <c:lblAlgn val="ctr"/>
        <c:lblOffset val="100"/>
        <c:noMultiLvlLbl val="0"/>
      </c:catAx>
      <c:valAx>
        <c:axId val="40157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0157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ABITURIENTŲ,</a:t>
            </a:r>
            <a:r>
              <a:rPr lang="lt-LT" sz="24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ĮGIJUSIŲ VIDURINĮ IŠSILAVINIMĄ IR ĮSTOJUSIŲ Į AUKŠTĄSIAS MOKYKLAS, PROCENTAS</a:t>
            </a:r>
            <a:endParaRPr lang="lt-LT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'Vidur. išsil. įgijimas'!$A$120</c:f>
              <c:strCache>
                <c:ptCount val="1"/>
                <c:pt idx="0">
                  <c:v>Gavo brand. atest. ir įgijo vid. išsil.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7773113066440463E-3"/>
                  <c:y val="-3.193306096803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0924522657614E-3"/>
                  <c:y val="-2.441939956379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66386783986421E-3"/>
                  <c:y val="-3.381147631909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732920322186413E-17"/>
                  <c:y val="-2.817623026591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10924522657614E-3"/>
                  <c:y val="-3.005464561697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066256886167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642858442589891E-2"/>
                  <c:y val="-1.8784153510610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įgijimas'!$B$119:$H$119</c:f>
              <c:strCache>
                <c:ptCount val="7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  <c:pt idx="6">
                  <c:v>2019 m.</c:v>
                </c:pt>
              </c:strCache>
            </c:strRef>
          </c:cat>
          <c:val>
            <c:numRef>
              <c:f>'Vidur. išsil. įgijimas'!$B$120:$H$120</c:f>
              <c:numCache>
                <c:formatCode>General</c:formatCode>
                <c:ptCount val="7"/>
                <c:pt idx="0">
                  <c:v>92.8</c:v>
                </c:pt>
                <c:pt idx="1">
                  <c:v>93.1</c:v>
                </c:pt>
                <c:pt idx="2">
                  <c:v>91</c:v>
                </c:pt>
                <c:pt idx="3">
                  <c:v>89.7</c:v>
                </c:pt>
                <c:pt idx="4">
                  <c:v>93.3</c:v>
                </c:pt>
                <c:pt idx="5">
                  <c:v>94.8</c:v>
                </c:pt>
                <c:pt idx="6">
                  <c:v>91.7</c:v>
                </c:pt>
              </c:numCache>
            </c:numRef>
          </c:val>
        </c:ser>
        <c:ser>
          <c:idx val="1"/>
          <c:order val="1"/>
          <c:tx>
            <c:strRef>
              <c:f>'Vidur. išsil. įgijimas'!$A$121</c:f>
              <c:strCache>
                <c:ptCount val="1"/>
                <c:pt idx="0">
                  <c:v>Abit., įstojusių į aukšt. mo-klas,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798320703918505E-2"/>
                  <c:y val="-3.756830702122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420169749233754E-2"/>
                  <c:y val="-3.381147631909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31933919932107E-2"/>
                  <c:y val="-3.9446722372281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487396181260912E-2"/>
                  <c:y val="-3.756830702122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710084874616877E-2"/>
                  <c:y val="-3.9446722372281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264707487904949E-2"/>
                  <c:y val="-4.50819684254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710084874616709E-2"/>
                  <c:y val="-3.381147631909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įgijimas'!$B$119:$H$119</c:f>
              <c:strCache>
                <c:ptCount val="7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  <c:pt idx="6">
                  <c:v>2019 m.</c:v>
                </c:pt>
              </c:strCache>
            </c:strRef>
          </c:cat>
          <c:val>
            <c:numRef>
              <c:f>'Vidur. išsil. įgijimas'!$B$121:$H$121</c:f>
              <c:numCache>
                <c:formatCode>General</c:formatCode>
                <c:ptCount val="7"/>
                <c:pt idx="0">
                  <c:v>25.9</c:v>
                </c:pt>
                <c:pt idx="1">
                  <c:v>30.3</c:v>
                </c:pt>
                <c:pt idx="2">
                  <c:v>28.6</c:v>
                </c:pt>
                <c:pt idx="3">
                  <c:v>26.6</c:v>
                </c:pt>
                <c:pt idx="4">
                  <c:v>24.7</c:v>
                </c:pt>
                <c:pt idx="5">
                  <c:v>20.100000000000001</c:v>
                </c:pt>
                <c:pt idx="6">
                  <c:v>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756448"/>
        <c:axId val="402756056"/>
        <c:axId val="0"/>
      </c:bar3DChart>
      <c:catAx>
        <c:axId val="40275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02756056"/>
        <c:crosses val="autoZero"/>
        <c:auto val="1"/>
        <c:lblAlgn val="ctr"/>
        <c:lblOffset val="100"/>
        <c:noMultiLvlLbl val="0"/>
      </c:catAx>
      <c:valAx>
        <c:axId val="40275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0275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ABITURIENTŲ,</a:t>
            </a:r>
            <a:r>
              <a:rPr lang="lt-LT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NEGAVUSIŲ BRANDOS ATESTATŲ 2013–2019 METAIS, </a:t>
            </a:r>
            <a:r>
              <a:rPr lang="lt-LT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SKAIČIAIS IR PROCENTAIS 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'Vidur. išsil. įgijimas'!$A$127</c:f>
              <c:strCache>
                <c:ptCount val="1"/>
                <c:pt idx="0">
                  <c:v>Abit., negavusių brand. atest., sk.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739352483439144E-2"/>
                  <c:y val="-3.395061774233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39352483439144E-2"/>
                  <c:y val="-3.395061774233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540885771934475E-2"/>
                  <c:y val="-3.3950617742331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96933423009252E-2"/>
                  <c:y val="-3.7722908602590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37819194943768E-2"/>
                  <c:y val="-4.7153635753238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081771543869036E-2"/>
                  <c:y val="-5.092592661349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739352483439144E-2"/>
                  <c:y val="-3.3950617742331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įgijimas'!$B$124:$H$126</c:f>
              <c:strCache>
                <c:ptCount val="7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  <c:pt idx="6">
                  <c:v>2019 m.</c:v>
                </c:pt>
              </c:strCache>
            </c:strRef>
          </c:cat>
          <c:val>
            <c:numRef>
              <c:f>'Vidur. išsil. įgijimas'!$B$127:$H$127</c:f>
              <c:numCache>
                <c:formatCode>General</c:formatCode>
                <c:ptCount val="7"/>
                <c:pt idx="0">
                  <c:v>42</c:v>
                </c:pt>
                <c:pt idx="1">
                  <c:v>28</c:v>
                </c:pt>
                <c:pt idx="2">
                  <c:v>41</c:v>
                </c:pt>
                <c:pt idx="3">
                  <c:v>40</c:v>
                </c:pt>
                <c:pt idx="4">
                  <c:v>22</c:v>
                </c:pt>
                <c:pt idx="5">
                  <c:v>18</c:v>
                </c:pt>
                <c:pt idx="6">
                  <c:v>26</c:v>
                </c:pt>
              </c:numCache>
            </c:numRef>
          </c:val>
        </c:ser>
        <c:ser>
          <c:idx val="1"/>
          <c:order val="1"/>
          <c:tx>
            <c:strRef>
              <c:f>'Vidur. išsil. įgijimas'!$A$128</c:f>
              <c:strCache>
                <c:ptCount val="1"/>
                <c:pt idx="0">
                  <c:v>Abit., negavusių brand. atest.,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081771543869036E-2"/>
                  <c:y val="-4.7153635753238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25723892794304E-2"/>
                  <c:y val="-4.715363575323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793866846018503E-2"/>
                  <c:y val="-6.0356653764144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12095302149464E-2"/>
                  <c:y val="-2.82921814519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25723892794304E-2"/>
                  <c:y val="-5.6584362903885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396933423009252E-2"/>
                  <c:y val="-4.3381344892979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424190604298928E-2"/>
                  <c:y val="-4.1495199462849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'Vidur. išsil. įgijimas'!$B$124:$H$126</c:f>
              <c:strCache>
                <c:ptCount val="7"/>
                <c:pt idx="0">
                  <c:v>2013 m.</c:v>
                </c:pt>
                <c:pt idx="1">
                  <c:v>2014 m.</c:v>
                </c:pt>
                <c:pt idx="2">
                  <c:v>2015 m. </c:v>
                </c:pt>
                <c:pt idx="3">
                  <c:v>2016 m.</c:v>
                </c:pt>
                <c:pt idx="4">
                  <c:v>2017 m.</c:v>
                </c:pt>
                <c:pt idx="5">
                  <c:v>2018 m.</c:v>
                </c:pt>
                <c:pt idx="6">
                  <c:v>2019 m.</c:v>
                </c:pt>
              </c:strCache>
            </c:strRef>
          </c:cat>
          <c:val>
            <c:numRef>
              <c:f>'Vidur. išsil. įgijimas'!$B$128:$H$128</c:f>
              <c:numCache>
                <c:formatCode>General</c:formatCode>
                <c:ptCount val="7"/>
                <c:pt idx="0">
                  <c:v>7.2</c:v>
                </c:pt>
                <c:pt idx="1">
                  <c:v>6.9</c:v>
                </c:pt>
                <c:pt idx="2">
                  <c:v>9</c:v>
                </c:pt>
                <c:pt idx="3">
                  <c:v>10.3</c:v>
                </c:pt>
                <c:pt idx="4">
                  <c:v>6.7</c:v>
                </c:pt>
                <c:pt idx="5">
                  <c:v>6</c:v>
                </c:pt>
                <c:pt idx="6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758800"/>
        <c:axId val="403026176"/>
        <c:axId val="0"/>
      </c:bar3DChart>
      <c:catAx>
        <c:axId val="40275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03026176"/>
        <c:crosses val="autoZero"/>
        <c:auto val="1"/>
        <c:lblAlgn val="ctr"/>
        <c:lblOffset val="100"/>
        <c:noMultiLvlLbl val="0"/>
      </c:catAx>
      <c:valAx>
        <c:axId val="4030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0275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EAEF6-0B8F-40B3-9C18-34E26CAA7B5C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F1E7-8115-408D-BAE6-DFC7ECA52A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912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70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890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814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58FD-052F-4401-A759-0F81AD43C99E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5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EE82-7A53-41E9-A44E-96C2603113B9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716A-A07A-45DE-84A4-3AF5504AA98C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8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DF28-E52D-4346-94D8-FDCD4780D233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7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F663-AB13-44D2-B09E-F541F1500A60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5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B5C2-0E9A-4B6E-9357-C2AA21DB7808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33CE-9F03-4DB2-8272-AF850A42A82E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52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E281-F7A7-4678-B863-DC0E1A5073D5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6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724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49B3-9DD3-4770-9C68-E7561228552D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61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097E-3EFC-46C0-A461-70C940D43483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50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t-LT" sz="8000" smtClean="0">
                <a:solidFill>
                  <a:srgbClr val="C0E474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t-LT" sz="8000" smtClean="0">
                <a:solidFill>
                  <a:srgbClr val="C0E474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1FB8-6F0D-40F3-8E97-A3ED82C6A70F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7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DC32-099E-4318-BDD7-632836D77DFB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06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t-LT" sz="8000" smtClean="0">
                <a:solidFill>
                  <a:srgbClr val="C0E474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t-LT" sz="8000" smtClean="0">
                <a:solidFill>
                  <a:srgbClr val="C0E474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AFFF-8D58-4AC1-95FC-B3C15880E674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69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A767-543B-434F-BD3A-83A1455ECC27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0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B495-37F4-4BB1-AA81-4802C0F67FD7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30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9392-A67B-464F-B727-2383D6EEE1B4}" type="slidenum">
              <a:rPr lang="lt-LT" altLang="lt-LT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lt-LT" altLang="lt-L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8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217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349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797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770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771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81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289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95BF-8735-4781-A55C-CBB1FE76249F}" type="datetimeFigureOut">
              <a:rPr lang="lt-LT" smtClean="0"/>
              <a:t>2020.01.06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8C9C-0062-4163-BB5A-F295F1F3AF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22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  <a:endParaRPr lang="en-US" altLang="lt-L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  <a:endParaRPr lang="en-US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t-LT" altLang="lt-L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B3B977-5144-43DF-95C2-007984E14609}" type="slidenum">
              <a:rPr lang="lt-LT" altLang="lt-LT" smtClean="0">
                <a:solidFill>
                  <a:srgbClr val="90C226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t-LT" altLang="lt-LT">
              <a:solidFill>
                <a:srgbClr val="90C226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8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lt-LT" sz="4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METŲ ABITURIENTŲ IŠSILAVINIMO ĮGIJIMAS</a:t>
            </a:r>
            <a:endParaRPr lang="lt-LT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01789517"/>
              </p:ext>
            </p:extLst>
          </p:nvPr>
        </p:nvGraphicFramePr>
        <p:xfrm>
          <a:off x="539931" y="1"/>
          <a:ext cx="1136468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4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>
                                            <p:graphicEl>
                                              <a:chart seriesIdx="2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">
                                            <p:graphicEl>
                                              <a:chart seriesIdx="2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">
                                            <p:graphicEl>
                                              <a:chart seriesIdx="2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">
                                            <p:graphicEl>
                                              <a:chart seriesIdx="2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>
                                            <p:graphicEl>
                                              <a:chart seriesIdx="2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">
                                            <p:graphicEl>
                                              <a:chart seriesIdx="2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">
                                            <p:graphicEl>
                                              <a:chart seriesIdx="3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">
                                            <p:graphicEl>
                                              <a:chart seriesIdx="3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">
                                            <p:graphicEl>
                                              <a:chart seriesIdx="3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">
                                            <p:graphicEl>
                                              <a:chart seriesIdx="3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">
                                            <p:graphicEl>
                                              <a:chart seriesIdx="3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">
                                            <p:graphicEl>
                                              <a:chart seriesIdx="3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">
                                            <p:graphicEl>
                                              <a:chart seriesIdx="3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">
                                            <p:graphicEl>
                                              <a:chart seriesIdx="3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">
                                            <p:graphicEl>
                                              <a:chart seriesIdx="3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">
                                            <p:graphicEl>
                                              <a:chart seriesIdx="3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">
                                            <p:graphicEl>
                                              <a:chart seriesIdx="3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">
                                            <p:graphicEl>
                                              <a:chart seriesIdx="3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">
                                            <p:graphicEl>
                                              <a:chart seriesIdx="3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">
                                            <p:graphicEl>
                                              <a:chart seriesIdx="3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">
                                            <p:graphicEl>
                                              <a:chart seriesIdx="3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">
                                            <p:graphicEl>
                                              <a:chart seriesIdx="3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">
                                            <p:graphicEl>
                                              <a:chart seriesIdx="3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">
                                            <p:graphicEl>
                                              <a:chart seriesIdx="3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">
                                            <p:graphicEl>
                                              <a:chart seriesIdx="4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">
                                            <p:graphicEl>
                                              <a:chart seriesIdx="4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">
                                            <p:graphicEl>
                                              <a:chart seriesIdx="4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">
                                            <p:graphicEl>
                                              <a:chart seriesIdx="4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">
                                            <p:graphicEl>
                                              <a:chart seriesIdx="4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">
                                            <p:graphicEl>
                                              <a:chart seriesIdx="4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">
                                            <p:graphicEl>
                                              <a:chart seriesIdx="4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">
                                            <p:graphicEl>
                                              <a:chart seriesIdx="4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">
                                            <p:graphicEl>
                                              <a:chart seriesIdx="4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">
                                            <p:graphicEl>
                                              <a:chart seriesIdx="4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">
                                            <p:graphicEl>
                                              <a:chart seriesIdx="4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">
                                            <p:graphicEl>
                                              <a:chart seriesIdx="4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">
                                            <p:graphicEl>
                                              <a:chart seriesIdx="4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">
                                            <p:graphicEl>
                                              <a:chart seriesIdx="4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">
                                            <p:graphicEl>
                                              <a:chart seriesIdx="4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">
                                            <p:graphicEl>
                                              <a:chart seriesIdx="4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">
                                            <p:graphicEl>
                                              <a:chart seriesIdx="4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">
                                            <p:graphicEl>
                                              <a:chart seriesIdx="4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">
                                            <p:graphicEl>
                                              <a:chart seriesIdx="4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">
                                            <p:graphicEl>
                                              <a:chart seriesIdx="4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">
                                            <p:graphicEl>
                                              <a:chart seriesIdx="4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">
                                            <p:graphicEl>
                                              <a:chart seriesIdx="5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">
                                            <p:graphicEl>
                                              <a:chart seriesIdx="5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">
                                            <p:graphicEl>
                                              <a:chart seriesIdx="5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">
                                            <p:graphicEl>
                                              <a:chart seriesIdx="5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">
                                            <p:graphicEl>
                                              <a:chart seriesIdx="5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">
                                            <p:graphicEl>
                                              <a:chart seriesIdx="5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">
                                            <p:graphicEl>
                                              <a:chart seriesIdx="5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">
                                            <p:graphicEl>
                                              <a:chart seriesIdx="5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">
                                            <p:graphicEl>
                                              <a:chart seriesIdx="5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">
                                            <p:graphicEl>
                                              <a:chart seriesIdx="5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">
                                            <p:graphicEl>
                                              <a:chart seriesIdx="5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">
                                            <p:graphicEl>
                                              <a:chart seriesIdx="5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">
                                            <p:graphicEl>
                                              <a:chart seriesIdx="5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">
                                            <p:graphicEl>
                                              <a:chart seriesIdx="5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">
                                            <p:graphicEl>
                                              <a:chart seriesIdx="5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3500"/>
                            </p:stCondLst>
                            <p:childTnLst>
                              <p:par>
                                <p:cTn id="4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">
                                            <p:graphicEl>
                                              <a:chart seriesIdx="5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">
                                            <p:graphicEl>
                                              <a:chart seriesIdx="5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">
                                            <p:graphicEl>
                                              <a:chart seriesIdx="5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">
                                            <p:graphicEl>
                                              <a:chart seriesIdx="5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2">
                                            <p:graphicEl>
                                              <a:chart seriesIdx="5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">
                                            <p:graphicEl>
                                              <a:chart seriesIdx="5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">
                                            <p:graphicEl>
                                              <a:chart seriesIdx="5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">
                                            <p:graphicEl>
                                              <a:chart seriesIdx="5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2">
                                            <p:graphicEl>
                                              <a:chart seriesIdx="5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">
                                            <p:graphicEl>
                                              <a:chart seriesIdx="5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2">
                                            <p:graphicEl>
                                              <a:chart seriesIdx="5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2">
                                            <p:graphicEl>
                                              <a:chart seriesIdx="5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">
                                            <p:graphicEl>
                                              <a:chart seriesIdx="5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2">
                                            <p:graphicEl>
                                              <a:chart seriesIdx="5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2">
                                            <p:graphicEl>
                                              <a:chart seriesIdx="5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">
                                            <p:graphicEl>
                                              <a:chart seriesIdx="5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">
                                            <p:graphicEl>
                                              <a:chart seriesIdx="5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2">
                                            <p:graphicEl>
                                              <a:chart seriesIdx="5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36500"/>
                            </p:stCondLst>
                            <p:childTnLst>
                              <p:par>
                                <p:cTn id="4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2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">
                                            <p:graphicEl>
                                              <a:chart seriesIdx="6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2">
                                            <p:graphicEl>
                                              <a:chart seriesIdx="6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2">
                                            <p:graphicEl>
                                              <a:chart seriesIdx="6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7500"/>
                            </p:stCondLst>
                            <p:childTnLst>
                              <p:par>
                                <p:cTn id="4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">
                                            <p:graphicEl>
                                              <a:chart seriesIdx="6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2">
                                            <p:graphicEl>
                                              <a:chart seriesIdx="6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2">
                                            <p:graphicEl>
                                              <a:chart seriesIdx="6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">
                                            <p:graphicEl>
                                              <a:chart seriesIdx="6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">
                                            <p:graphicEl>
                                              <a:chart seriesIdx="6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">
                                            <p:graphicEl>
                                              <a:chart seriesIdx="6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">
                                            <p:graphicEl>
                                              <a:chart seriesIdx="6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">
                                            <p:graphicEl>
                                              <a:chart seriesIdx="6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2">
                                            <p:graphicEl>
                                              <a:chart seriesIdx="6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">
                                            <p:graphicEl>
                                              <a:chart seriesIdx="6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2">
                                            <p:graphicEl>
                                              <a:chart seriesIdx="6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2">
                                            <p:graphicEl>
                                              <a:chart seriesIdx="6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">
                                            <p:graphicEl>
                                              <a:chart seriesIdx="6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2">
                                            <p:graphicEl>
                                              <a:chart seriesIdx="6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2">
                                            <p:graphicEl>
                                              <a:chart seriesIdx="6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">
                                            <p:graphicEl>
                                              <a:chart seriesIdx="6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2">
                                            <p:graphicEl>
                                              <a:chart seriesIdx="6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2">
                                            <p:graphicEl>
                                              <a:chart seriesIdx="6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">
                                            <p:graphicEl>
                                              <a:chart seriesIdx="6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2">
                                            <p:graphicEl>
                                              <a:chart seriesIdx="6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2">
                                            <p:graphicEl>
                                              <a:chart seriesIdx="6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41000"/>
                            </p:stCondLst>
                            <p:childTnLst>
                              <p:par>
                                <p:cTn id="4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">
                                            <p:graphicEl>
                                              <a:chart seriesIdx="6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2">
                                            <p:graphicEl>
                                              <a:chart seriesIdx="6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2">
                                            <p:graphicEl>
                                              <a:chart seriesIdx="6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2">
                                            <p:graphicEl>
                                              <a:chart seriesIdx="6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">
                                            <p:graphicEl>
                                              <a:chart seriesIdx="6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2">
                                            <p:graphicEl>
                                              <a:chart seriesIdx="6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42000"/>
                            </p:stCondLst>
                            <p:childTnLst>
                              <p:par>
                                <p:cTn id="5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">
                                            <p:graphicEl>
                                              <a:chart seriesIdx="6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">
                                            <p:graphicEl>
                                              <a:chart seriesIdx="6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2">
                                            <p:graphicEl>
                                              <a:chart seriesIdx="6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004425"/>
              </p:ext>
            </p:extLst>
          </p:nvPr>
        </p:nvGraphicFramePr>
        <p:xfrm>
          <a:off x="731519" y="269965"/>
          <a:ext cx="9831977" cy="644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323573"/>
              </p:ext>
            </p:extLst>
          </p:nvPr>
        </p:nvGraphicFramePr>
        <p:xfrm>
          <a:off x="217714" y="113211"/>
          <a:ext cx="10903131" cy="65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8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000845"/>
              </p:ext>
            </p:extLst>
          </p:nvPr>
        </p:nvGraphicFramePr>
        <p:xfrm>
          <a:off x="203201" y="0"/>
          <a:ext cx="10991272" cy="676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0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237443"/>
              </p:ext>
            </p:extLst>
          </p:nvPr>
        </p:nvGraphicFramePr>
        <p:xfrm>
          <a:off x="286327" y="-1"/>
          <a:ext cx="10843491" cy="673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8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110</Words>
  <Application>Microsoft Office PowerPoint</Application>
  <PresentationFormat>Plačiaekranė</PresentationFormat>
  <Paragraphs>59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Lucida Sans Unicode</vt:lpstr>
      <vt:lpstr>Times New Roman</vt:lpstr>
      <vt:lpstr>Trebuchet MS</vt:lpstr>
      <vt:lpstr>Wingdings 3</vt:lpstr>
      <vt:lpstr>„Office“ tema</vt:lpstr>
      <vt:lpstr>3_Briaunota</vt:lpstr>
      <vt:lpstr>2019 METŲ ABITURIENTŲ IŠSILAVINIMO ĮGIJIMAS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Regina Zukiene</dc:creator>
  <cp:lastModifiedBy>Regina Zukiene</cp:lastModifiedBy>
  <cp:revision>488</cp:revision>
  <cp:lastPrinted>2019-10-09T07:08:12Z</cp:lastPrinted>
  <dcterms:created xsi:type="dcterms:W3CDTF">2018-07-18T13:40:55Z</dcterms:created>
  <dcterms:modified xsi:type="dcterms:W3CDTF">2020-01-06T09:03:05Z</dcterms:modified>
</cp:coreProperties>
</file>